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0" r:id="rId5"/>
    <p:sldId id="261" r:id="rId6"/>
    <p:sldId id="262" r:id="rId7"/>
    <p:sldId id="280" r:id="rId8"/>
    <p:sldId id="290" r:id="rId9"/>
    <p:sldId id="281" r:id="rId10"/>
    <p:sldId id="282" r:id="rId11"/>
    <p:sldId id="291" r:id="rId12"/>
    <p:sldId id="283" r:id="rId13"/>
    <p:sldId id="284" r:id="rId14"/>
    <p:sldId id="285" r:id="rId15"/>
    <p:sldId id="286" r:id="rId16"/>
    <p:sldId id="287" r:id="rId17"/>
    <p:sldId id="278"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C4A1E-D19C-44FA-AE6C-42078573ADD1}" type="doc">
      <dgm:prSet loTypeId="urn:microsoft.com/office/officeart/2005/8/layout/bList2#2" loCatId="list" qsTypeId="urn:microsoft.com/office/officeart/2005/8/quickstyle/simple1" qsCatId="simple" csTypeId="urn:microsoft.com/office/officeart/2005/8/colors/accent1_2" csCatId="accent1" phldr="1"/>
      <dgm:spPr/>
    </dgm:pt>
    <dgm:pt modelId="{5950AEDD-EAEF-4B3A-BA9F-B8A933EA4935}">
      <dgm:prSet phldrT="[Texto]"/>
      <dgm:spPr/>
      <dgm:t>
        <a:bodyPr/>
        <a:lstStyle/>
        <a:p>
          <a:r>
            <a:rPr lang="es-ES_tradnl" dirty="0" smtClean="0"/>
            <a:t>DAR</a:t>
          </a:r>
          <a:endParaRPr lang="es-ES_tradnl" dirty="0"/>
        </a:p>
      </dgm:t>
    </dgm:pt>
    <dgm:pt modelId="{BDDF46F2-AFA1-4EE1-BD36-4B88B85CFE66}" type="parTrans" cxnId="{CE9D5CC6-5FDE-4A08-BD96-B445AB5DF1E0}">
      <dgm:prSet/>
      <dgm:spPr/>
      <dgm:t>
        <a:bodyPr/>
        <a:lstStyle/>
        <a:p>
          <a:endParaRPr lang="es-ES_tradnl"/>
        </a:p>
      </dgm:t>
    </dgm:pt>
    <dgm:pt modelId="{DC1D58B2-9A31-46DF-8396-C5A2195A9F7A}" type="sibTrans" cxnId="{CE9D5CC6-5FDE-4A08-BD96-B445AB5DF1E0}">
      <dgm:prSet/>
      <dgm:spPr/>
      <dgm:t>
        <a:bodyPr/>
        <a:lstStyle/>
        <a:p>
          <a:endParaRPr lang="es-ES_tradnl"/>
        </a:p>
      </dgm:t>
    </dgm:pt>
    <dgm:pt modelId="{9847BE6C-A295-40DF-ACCB-BD3A5A3AD9D9}">
      <dgm:prSet phldrT="[Texto]"/>
      <dgm:spPr/>
      <dgm:t>
        <a:bodyPr/>
        <a:lstStyle/>
        <a:p>
          <a:r>
            <a:rPr lang="es-ES_tradnl" dirty="0" smtClean="0"/>
            <a:t>HACER</a:t>
          </a:r>
          <a:endParaRPr lang="es-ES_tradnl" dirty="0"/>
        </a:p>
      </dgm:t>
    </dgm:pt>
    <dgm:pt modelId="{DBC9B1F9-AF5A-4915-A019-62972574E33B}" type="parTrans" cxnId="{CE73FFB9-F960-4B03-8775-703DB5CF6FE1}">
      <dgm:prSet/>
      <dgm:spPr/>
      <dgm:t>
        <a:bodyPr/>
        <a:lstStyle/>
        <a:p>
          <a:endParaRPr lang="es-ES_tradnl"/>
        </a:p>
      </dgm:t>
    </dgm:pt>
    <dgm:pt modelId="{ACE3062E-5F5B-4C7C-9CC0-037CE405E9A7}" type="sibTrans" cxnId="{CE73FFB9-F960-4B03-8775-703DB5CF6FE1}">
      <dgm:prSet/>
      <dgm:spPr/>
      <dgm:t>
        <a:bodyPr/>
        <a:lstStyle/>
        <a:p>
          <a:endParaRPr lang="es-ES_tradnl"/>
        </a:p>
      </dgm:t>
    </dgm:pt>
    <dgm:pt modelId="{E28CC458-042B-416B-9832-583FF8CFB1A2}">
      <dgm:prSet phldrT="[Texto]"/>
      <dgm:spPr/>
      <dgm:t>
        <a:bodyPr/>
        <a:lstStyle/>
        <a:p>
          <a:r>
            <a:rPr lang="es-ES_tradnl" dirty="0" smtClean="0"/>
            <a:t>NO HACER</a:t>
          </a:r>
          <a:endParaRPr lang="es-ES_tradnl" dirty="0"/>
        </a:p>
      </dgm:t>
    </dgm:pt>
    <dgm:pt modelId="{52ACE50B-A522-4935-A7C1-80627F5CA9EF}" type="parTrans" cxnId="{3E31F6C3-F5CA-4DC0-A00E-1E053A972920}">
      <dgm:prSet/>
      <dgm:spPr/>
      <dgm:t>
        <a:bodyPr/>
        <a:lstStyle/>
        <a:p>
          <a:endParaRPr lang="es-ES_tradnl"/>
        </a:p>
      </dgm:t>
    </dgm:pt>
    <dgm:pt modelId="{C3600847-B6E5-45A4-A23B-11BB3CD8911F}" type="sibTrans" cxnId="{3E31F6C3-F5CA-4DC0-A00E-1E053A972920}">
      <dgm:prSet/>
      <dgm:spPr/>
      <dgm:t>
        <a:bodyPr/>
        <a:lstStyle/>
        <a:p>
          <a:endParaRPr lang="es-ES_tradnl"/>
        </a:p>
      </dgm:t>
    </dgm:pt>
    <dgm:pt modelId="{C3F979AC-682E-492A-9E19-FAC550E16D36}" type="pres">
      <dgm:prSet presAssocID="{E24C4A1E-D19C-44FA-AE6C-42078573ADD1}" presName="diagram" presStyleCnt="0">
        <dgm:presLayoutVars>
          <dgm:dir/>
          <dgm:animLvl val="lvl"/>
          <dgm:resizeHandles val="exact"/>
        </dgm:presLayoutVars>
      </dgm:prSet>
      <dgm:spPr/>
    </dgm:pt>
    <dgm:pt modelId="{1FD070AD-6138-4296-BD30-DEFE70B67E0C}" type="pres">
      <dgm:prSet presAssocID="{5950AEDD-EAEF-4B3A-BA9F-B8A933EA4935}" presName="compNode" presStyleCnt="0"/>
      <dgm:spPr/>
    </dgm:pt>
    <dgm:pt modelId="{576DADCF-458F-4159-AAB3-73B349D017C3}" type="pres">
      <dgm:prSet presAssocID="{5950AEDD-EAEF-4B3A-BA9F-B8A933EA4935}" presName="childRect" presStyleLbl="bgAcc1" presStyleIdx="0" presStyleCnt="3" custLinFactNeighborX="-360" custLinFactNeighborY="8138">
        <dgm:presLayoutVars>
          <dgm:bulletEnabled val="1"/>
        </dgm:presLayoutVars>
      </dgm:prSet>
      <dgm:spPr/>
    </dgm:pt>
    <dgm:pt modelId="{1614B49E-A518-4C17-8D9C-54F191C4F72A}" type="pres">
      <dgm:prSet presAssocID="{5950AEDD-EAEF-4B3A-BA9F-B8A933EA4935}" presName="parentText" presStyleLbl="node1" presStyleIdx="0" presStyleCnt="0">
        <dgm:presLayoutVars>
          <dgm:chMax val="0"/>
          <dgm:bulletEnabled val="1"/>
        </dgm:presLayoutVars>
      </dgm:prSet>
      <dgm:spPr/>
      <dgm:t>
        <a:bodyPr/>
        <a:lstStyle/>
        <a:p>
          <a:endParaRPr lang="es-MX"/>
        </a:p>
      </dgm:t>
    </dgm:pt>
    <dgm:pt modelId="{1D2DE5A4-4C2C-4164-B2D9-902CF6AEC7D3}" type="pres">
      <dgm:prSet presAssocID="{5950AEDD-EAEF-4B3A-BA9F-B8A933EA4935}" presName="parentRect" presStyleLbl="alignNode1" presStyleIdx="0" presStyleCnt="3"/>
      <dgm:spPr/>
      <dgm:t>
        <a:bodyPr/>
        <a:lstStyle/>
        <a:p>
          <a:endParaRPr lang="es-MX"/>
        </a:p>
      </dgm:t>
    </dgm:pt>
    <dgm:pt modelId="{881E04C7-F4D6-46E1-8E15-A7ED7A275186}" type="pres">
      <dgm:prSet presAssocID="{5950AEDD-EAEF-4B3A-BA9F-B8A933EA4935}" presName="adorn" presStyleLbl="fgAccFollowNode1" presStyleIdx="0" presStyleCnt="3"/>
      <dgm:spPr/>
    </dgm:pt>
    <dgm:pt modelId="{B4A61591-5FF8-4BB5-A14A-AEAADF1FD5FB}" type="pres">
      <dgm:prSet presAssocID="{DC1D58B2-9A31-46DF-8396-C5A2195A9F7A}" presName="sibTrans" presStyleLbl="sibTrans2D1" presStyleIdx="0" presStyleCnt="0"/>
      <dgm:spPr/>
      <dgm:t>
        <a:bodyPr/>
        <a:lstStyle/>
        <a:p>
          <a:endParaRPr lang="es-MX"/>
        </a:p>
      </dgm:t>
    </dgm:pt>
    <dgm:pt modelId="{3B971233-B024-4E10-9CA6-C2A58CC90FFC}" type="pres">
      <dgm:prSet presAssocID="{9847BE6C-A295-40DF-ACCB-BD3A5A3AD9D9}" presName="compNode" presStyleCnt="0"/>
      <dgm:spPr/>
    </dgm:pt>
    <dgm:pt modelId="{8C8985FE-C492-4B33-A410-724F5DA769E2}" type="pres">
      <dgm:prSet presAssocID="{9847BE6C-A295-40DF-ACCB-BD3A5A3AD9D9}" presName="childRect" presStyleLbl="bgAcc1" presStyleIdx="1" presStyleCnt="3" custLinFactNeighborX="-571" custLinFactNeighborY="8138">
        <dgm:presLayoutVars>
          <dgm:bulletEnabled val="1"/>
        </dgm:presLayoutVars>
      </dgm:prSet>
      <dgm:spPr/>
    </dgm:pt>
    <dgm:pt modelId="{DE708E3D-C615-47C9-B78D-4A064A01429D}" type="pres">
      <dgm:prSet presAssocID="{9847BE6C-A295-40DF-ACCB-BD3A5A3AD9D9}" presName="parentText" presStyleLbl="node1" presStyleIdx="0" presStyleCnt="0">
        <dgm:presLayoutVars>
          <dgm:chMax val="0"/>
          <dgm:bulletEnabled val="1"/>
        </dgm:presLayoutVars>
      </dgm:prSet>
      <dgm:spPr/>
      <dgm:t>
        <a:bodyPr/>
        <a:lstStyle/>
        <a:p>
          <a:endParaRPr lang="es-MX"/>
        </a:p>
      </dgm:t>
    </dgm:pt>
    <dgm:pt modelId="{231B8EAA-8BB0-42F3-B828-C7CE0A782993}" type="pres">
      <dgm:prSet presAssocID="{9847BE6C-A295-40DF-ACCB-BD3A5A3AD9D9}" presName="parentRect" presStyleLbl="alignNode1" presStyleIdx="1" presStyleCnt="3"/>
      <dgm:spPr/>
      <dgm:t>
        <a:bodyPr/>
        <a:lstStyle/>
        <a:p>
          <a:endParaRPr lang="es-MX"/>
        </a:p>
      </dgm:t>
    </dgm:pt>
    <dgm:pt modelId="{AB5BF857-2C37-4A93-A5E2-4AA3D7D91481}" type="pres">
      <dgm:prSet presAssocID="{9847BE6C-A295-40DF-ACCB-BD3A5A3AD9D9}" presName="adorn" presStyleLbl="fgAccFollowNode1" presStyleIdx="1" presStyleCnt="3"/>
      <dgm:spPr/>
    </dgm:pt>
    <dgm:pt modelId="{BEAE2AB5-580E-4FD1-BAD6-AF3E2E390A8B}" type="pres">
      <dgm:prSet presAssocID="{ACE3062E-5F5B-4C7C-9CC0-037CE405E9A7}" presName="sibTrans" presStyleLbl="sibTrans2D1" presStyleIdx="0" presStyleCnt="0"/>
      <dgm:spPr/>
      <dgm:t>
        <a:bodyPr/>
        <a:lstStyle/>
        <a:p>
          <a:endParaRPr lang="es-MX"/>
        </a:p>
      </dgm:t>
    </dgm:pt>
    <dgm:pt modelId="{1E2A122C-7A7A-416E-9670-AF97FA446696}" type="pres">
      <dgm:prSet presAssocID="{E28CC458-042B-416B-9832-583FF8CFB1A2}" presName="compNode" presStyleCnt="0"/>
      <dgm:spPr/>
    </dgm:pt>
    <dgm:pt modelId="{380A092E-54D6-454B-B958-3378DBAB20C7}" type="pres">
      <dgm:prSet presAssocID="{E28CC458-042B-416B-9832-583FF8CFB1A2}" presName="childRect" presStyleLbl="bgAcc1" presStyleIdx="2" presStyleCnt="3">
        <dgm:presLayoutVars>
          <dgm:bulletEnabled val="1"/>
        </dgm:presLayoutVars>
      </dgm:prSet>
      <dgm:spPr/>
    </dgm:pt>
    <dgm:pt modelId="{A740C512-5B8A-43B5-9E9C-C7CA28819E5D}" type="pres">
      <dgm:prSet presAssocID="{E28CC458-042B-416B-9832-583FF8CFB1A2}" presName="parentText" presStyleLbl="node1" presStyleIdx="0" presStyleCnt="0">
        <dgm:presLayoutVars>
          <dgm:chMax val="0"/>
          <dgm:bulletEnabled val="1"/>
        </dgm:presLayoutVars>
      </dgm:prSet>
      <dgm:spPr/>
      <dgm:t>
        <a:bodyPr/>
        <a:lstStyle/>
        <a:p>
          <a:endParaRPr lang="es-MX"/>
        </a:p>
      </dgm:t>
    </dgm:pt>
    <dgm:pt modelId="{D04BB0ED-8F13-494D-85EC-65ECB6FA6FD0}" type="pres">
      <dgm:prSet presAssocID="{E28CC458-042B-416B-9832-583FF8CFB1A2}" presName="parentRect" presStyleLbl="alignNode1" presStyleIdx="2" presStyleCnt="3"/>
      <dgm:spPr/>
      <dgm:t>
        <a:bodyPr/>
        <a:lstStyle/>
        <a:p>
          <a:endParaRPr lang="es-MX"/>
        </a:p>
      </dgm:t>
    </dgm:pt>
    <dgm:pt modelId="{67D3E43D-A802-4E43-BAF1-DC95DB66BCDD}" type="pres">
      <dgm:prSet presAssocID="{E28CC458-042B-416B-9832-583FF8CFB1A2}" presName="adorn" presStyleLbl="fgAccFollowNode1" presStyleIdx="2" presStyleCnt="3"/>
      <dgm:spPr/>
    </dgm:pt>
  </dgm:ptLst>
  <dgm:cxnLst>
    <dgm:cxn modelId="{91B1C197-B357-4DD9-B8CC-1ED145018CA1}" type="presOf" srcId="{9847BE6C-A295-40DF-ACCB-BD3A5A3AD9D9}" destId="{DE708E3D-C615-47C9-B78D-4A064A01429D}" srcOrd="0" destOrd="0" presId="urn:microsoft.com/office/officeart/2005/8/layout/bList2#2"/>
    <dgm:cxn modelId="{3E31F6C3-F5CA-4DC0-A00E-1E053A972920}" srcId="{E24C4A1E-D19C-44FA-AE6C-42078573ADD1}" destId="{E28CC458-042B-416B-9832-583FF8CFB1A2}" srcOrd="2" destOrd="0" parTransId="{52ACE50B-A522-4935-A7C1-80627F5CA9EF}" sibTransId="{C3600847-B6E5-45A4-A23B-11BB3CD8911F}"/>
    <dgm:cxn modelId="{20C00D7A-9B25-4C45-90A2-E1AD28F223FD}" type="presOf" srcId="{5950AEDD-EAEF-4B3A-BA9F-B8A933EA4935}" destId="{1614B49E-A518-4C17-8D9C-54F191C4F72A}" srcOrd="0" destOrd="0" presId="urn:microsoft.com/office/officeart/2005/8/layout/bList2#2"/>
    <dgm:cxn modelId="{0F7D7987-4F00-4F14-91A1-D8DEDC3C0862}" type="presOf" srcId="{E28CC458-042B-416B-9832-583FF8CFB1A2}" destId="{A740C512-5B8A-43B5-9E9C-C7CA28819E5D}" srcOrd="0" destOrd="0" presId="urn:microsoft.com/office/officeart/2005/8/layout/bList2#2"/>
    <dgm:cxn modelId="{A504C800-E2E5-4179-ADD8-B955BFFFB02E}" type="presOf" srcId="{DC1D58B2-9A31-46DF-8396-C5A2195A9F7A}" destId="{B4A61591-5FF8-4BB5-A14A-AEAADF1FD5FB}" srcOrd="0" destOrd="0" presId="urn:microsoft.com/office/officeart/2005/8/layout/bList2#2"/>
    <dgm:cxn modelId="{152CF36F-7AF5-4402-8B7E-033ED2EDE521}" type="presOf" srcId="{9847BE6C-A295-40DF-ACCB-BD3A5A3AD9D9}" destId="{231B8EAA-8BB0-42F3-B828-C7CE0A782993}" srcOrd="1" destOrd="0" presId="urn:microsoft.com/office/officeart/2005/8/layout/bList2#2"/>
    <dgm:cxn modelId="{5C411F2B-9ED9-4E19-8CC3-B2433DC18EAE}" type="presOf" srcId="{E24C4A1E-D19C-44FA-AE6C-42078573ADD1}" destId="{C3F979AC-682E-492A-9E19-FAC550E16D36}" srcOrd="0" destOrd="0" presId="urn:microsoft.com/office/officeart/2005/8/layout/bList2#2"/>
    <dgm:cxn modelId="{017701CA-FA81-4E39-A947-627C3565365F}" type="presOf" srcId="{E28CC458-042B-416B-9832-583FF8CFB1A2}" destId="{D04BB0ED-8F13-494D-85EC-65ECB6FA6FD0}" srcOrd="1" destOrd="0" presId="urn:microsoft.com/office/officeart/2005/8/layout/bList2#2"/>
    <dgm:cxn modelId="{CE9D5CC6-5FDE-4A08-BD96-B445AB5DF1E0}" srcId="{E24C4A1E-D19C-44FA-AE6C-42078573ADD1}" destId="{5950AEDD-EAEF-4B3A-BA9F-B8A933EA4935}" srcOrd="0" destOrd="0" parTransId="{BDDF46F2-AFA1-4EE1-BD36-4B88B85CFE66}" sibTransId="{DC1D58B2-9A31-46DF-8396-C5A2195A9F7A}"/>
    <dgm:cxn modelId="{CE73FFB9-F960-4B03-8775-703DB5CF6FE1}" srcId="{E24C4A1E-D19C-44FA-AE6C-42078573ADD1}" destId="{9847BE6C-A295-40DF-ACCB-BD3A5A3AD9D9}" srcOrd="1" destOrd="0" parTransId="{DBC9B1F9-AF5A-4915-A019-62972574E33B}" sibTransId="{ACE3062E-5F5B-4C7C-9CC0-037CE405E9A7}"/>
    <dgm:cxn modelId="{9F37CFD4-13EE-4D6E-BD3B-51B3070DF85E}" type="presOf" srcId="{ACE3062E-5F5B-4C7C-9CC0-037CE405E9A7}" destId="{BEAE2AB5-580E-4FD1-BAD6-AF3E2E390A8B}" srcOrd="0" destOrd="0" presId="urn:microsoft.com/office/officeart/2005/8/layout/bList2#2"/>
    <dgm:cxn modelId="{78E0FFBA-A277-401E-AE0A-E432CA73AE3D}" type="presOf" srcId="{5950AEDD-EAEF-4B3A-BA9F-B8A933EA4935}" destId="{1D2DE5A4-4C2C-4164-B2D9-902CF6AEC7D3}" srcOrd="1" destOrd="0" presId="urn:microsoft.com/office/officeart/2005/8/layout/bList2#2"/>
    <dgm:cxn modelId="{C8F4E673-8E59-48A1-96EA-118C2B51B24F}" type="presParOf" srcId="{C3F979AC-682E-492A-9E19-FAC550E16D36}" destId="{1FD070AD-6138-4296-BD30-DEFE70B67E0C}" srcOrd="0" destOrd="0" presId="urn:microsoft.com/office/officeart/2005/8/layout/bList2#2"/>
    <dgm:cxn modelId="{FC71F328-1157-4033-8089-F98C56291801}" type="presParOf" srcId="{1FD070AD-6138-4296-BD30-DEFE70B67E0C}" destId="{576DADCF-458F-4159-AAB3-73B349D017C3}" srcOrd="0" destOrd="0" presId="urn:microsoft.com/office/officeart/2005/8/layout/bList2#2"/>
    <dgm:cxn modelId="{BC3878AF-BD52-451B-8AE3-13C729F3568C}" type="presParOf" srcId="{1FD070AD-6138-4296-BD30-DEFE70B67E0C}" destId="{1614B49E-A518-4C17-8D9C-54F191C4F72A}" srcOrd="1" destOrd="0" presId="urn:microsoft.com/office/officeart/2005/8/layout/bList2#2"/>
    <dgm:cxn modelId="{377EF701-6814-4852-8F9B-A84EAD8F3FAF}" type="presParOf" srcId="{1FD070AD-6138-4296-BD30-DEFE70B67E0C}" destId="{1D2DE5A4-4C2C-4164-B2D9-902CF6AEC7D3}" srcOrd="2" destOrd="0" presId="urn:microsoft.com/office/officeart/2005/8/layout/bList2#2"/>
    <dgm:cxn modelId="{27CFB7FD-82F4-410F-BE17-A083615E2E94}" type="presParOf" srcId="{1FD070AD-6138-4296-BD30-DEFE70B67E0C}" destId="{881E04C7-F4D6-46E1-8E15-A7ED7A275186}" srcOrd="3" destOrd="0" presId="urn:microsoft.com/office/officeart/2005/8/layout/bList2#2"/>
    <dgm:cxn modelId="{ABD0AE10-C84B-4C9C-9818-66320E7B04DE}" type="presParOf" srcId="{C3F979AC-682E-492A-9E19-FAC550E16D36}" destId="{B4A61591-5FF8-4BB5-A14A-AEAADF1FD5FB}" srcOrd="1" destOrd="0" presId="urn:microsoft.com/office/officeart/2005/8/layout/bList2#2"/>
    <dgm:cxn modelId="{E64CE12A-FA4F-4566-840E-76343F5F6C60}" type="presParOf" srcId="{C3F979AC-682E-492A-9E19-FAC550E16D36}" destId="{3B971233-B024-4E10-9CA6-C2A58CC90FFC}" srcOrd="2" destOrd="0" presId="urn:microsoft.com/office/officeart/2005/8/layout/bList2#2"/>
    <dgm:cxn modelId="{137B4A38-5C8A-47E4-B847-35E759DC3B70}" type="presParOf" srcId="{3B971233-B024-4E10-9CA6-C2A58CC90FFC}" destId="{8C8985FE-C492-4B33-A410-724F5DA769E2}" srcOrd="0" destOrd="0" presId="urn:microsoft.com/office/officeart/2005/8/layout/bList2#2"/>
    <dgm:cxn modelId="{1C14B8FF-AA55-4573-B165-3E829041798F}" type="presParOf" srcId="{3B971233-B024-4E10-9CA6-C2A58CC90FFC}" destId="{DE708E3D-C615-47C9-B78D-4A064A01429D}" srcOrd="1" destOrd="0" presId="urn:microsoft.com/office/officeart/2005/8/layout/bList2#2"/>
    <dgm:cxn modelId="{86B24E10-7252-459E-A45B-599574382A93}" type="presParOf" srcId="{3B971233-B024-4E10-9CA6-C2A58CC90FFC}" destId="{231B8EAA-8BB0-42F3-B828-C7CE0A782993}" srcOrd="2" destOrd="0" presId="urn:microsoft.com/office/officeart/2005/8/layout/bList2#2"/>
    <dgm:cxn modelId="{BF279BA4-2E3E-4E17-A9CB-52E4806E03CE}" type="presParOf" srcId="{3B971233-B024-4E10-9CA6-C2A58CC90FFC}" destId="{AB5BF857-2C37-4A93-A5E2-4AA3D7D91481}" srcOrd="3" destOrd="0" presId="urn:microsoft.com/office/officeart/2005/8/layout/bList2#2"/>
    <dgm:cxn modelId="{2493E316-4DF7-4E99-9288-514CEF06ECF9}" type="presParOf" srcId="{C3F979AC-682E-492A-9E19-FAC550E16D36}" destId="{BEAE2AB5-580E-4FD1-BAD6-AF3E2E390A8B}" srcOrd="3" destOrd="0" presId="urn:microsoft.com/office/officeart/2005/8/layout/bList2#2"/>
    <dgm:cxn modelId="{E0562A39-CFE2-4463-A96B-AE84F5935FCB}" type="presParOf" srcId="{C3F979AC-682E-492A-9E19-FAC550E16D36}" destId="{1E2A122C-7A7A-416E-9670-AF97FA446696}" srcOrd="4" destOrd="0" presId="urn:microsoft.com/office/officeart/2005/8/layout/bList2#2"/>
    <dgm:cxn modelId="{1CE6D6D7-FB12-4707-8147-ED57CDFF116D}" type="presParOf" srcId="{1E2A122C-7A7A-416E-9670-AF97FA446696}" destId="{380A092E-54D6-454B-B958-3378DBAB20C7}" srcOrd="0" destOrd="0" presId="urn:microsoft.com/office/officeart/2005/8/layout/bList2#2"/>
    <dgm:cxn modelId="{D569C028-E2CE-47E6-8C46-8182F754CE40}" type="presParOf" srcId="{1E2A122C-7A7A-416E-9670-AF97FA446696}" destId="{A740C512-5B8A-43B5-9E9C-C7CA28819E5D}" srcOrd="1" destOrd="0" presId="urn:microsoft.com/office/officeart/2005/8/layout/bList2#2"/>
    <dgm:cxn modelId="{59D49DFF-8C33-4DC3-B559-46EA94E64710}" type="presParOf" srcId="{1E2A122C-7A7A-416E-9670-AF97FA446696}" destId="{D04BB0ED-8F13-494D-85EC-65ECB6FA6FD0}" srcOrd="2" destOrd="0" presId="urn:microsoft.com/office/officeart/2005/8/layout/bList2#2"/>
    <dgm:cxn modelId="{1A8BE677-CAB0-4CD4-AE62-76E79CDE5EA8}" type="presParOf" srcId="{1E2A122C-7A7A-416E-9670-AF97FA446696}" destId="{67D3E43D-A802-4E43-BAF1-DC95DB66BCDD}" srcOrd="3" destOrd="0" presId="urn:microsoft.com/office/officeart/2005/8/layout/bList2#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6DADCF-458F-4159-AAB3-73B349D017C3}">
      <dsp:nvSpPr>
        <dsp:cNvPr id="0" name=""/>
        <dsp:cNvSpPr/>
      </dsp:nvSpPr>
      <dsp:spPr>
        <a:xfrm>
          <a:off x="1074943" y="131020"/>
          <a:ext cx="2117948" cy="1581003"/>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2DE5A4-4C2C-4164-B2D9-902CF6AEC7D3}">
      <dsp:nvSpPr>
        <dsp:cNvPr id="0" name=""/>
        <dsp:cNvSpPr/>
      </dsp:nvSpPr>
      <dsp:spPr>
        <a:xfrm>
          <a:off x="1082567" y="1583362"/>
          <a:ext cx="2117948" cy="6798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31750" bIns="0" numCol="1" spcCol="1270" anchor="ctr" anchorCtr="0">
          <a:noAutofit/>
        </a:bodyPr>
        <a:lstStyle/>
        <a:p>
          <a:pPr lvl="0" algn="l" defTabSz="1111250">
            <a:lnSpc>
              <a:spcPct val="90000"/>
            </a:lnSpc>
            <a:spcBef>
              <a:spcPct val="0"/>
            </a:spcBef>
            <a:spcAft>
              <a:spcPct val="35000"/>
            </a:spcAft>
          </a:pPr>
          <a:r>
            <a:rPr lang="es-ES_tradnl" sz="2500" kern="1200" dirty="0" smtClean="0"/>
            <a:t>DAR</a:t>
          </a:r>
          <a:endParaRPr lang="es-ES_tradnl" sz="2500" kern="1200" dirty="0"/>
        </a:p>
      </dsp:txBody>
      <dsp:txXfrm>
        <a:off x="1082567" y="1583362"/>
        <a:ext cx="1491512" cy="679831"/>
      </dsp:txXfrm>
    </dsp:sp>
    <dsp:sp modelId="{881E04C7-F4D6-46E1-8E15-A7ED7A275186}">
      <dsp:nvSpPr>
        <dsp:cNvPr id="0" name=""/>
        <dsp:cNvSpPr/>
      </dsp:nvSpPr>
      <dsp:spPr>
        <a:xfrm>
          <a:off x="2633994" y="1691347"/>
          <a:ext cx="741281" cy="741281"/>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8985FE-C492-4B33-A410-724F5DA769E2}">
      <dsp:nvSpPr>
        <dsp:cNvPr id="0" name=""/>
        <dsp:cNvSpPr/>
      </dsp:nvSpPr>
      <dsp:spPr>
        <a:xfrm>
          <a:off x="3546830" y="131020"/>
          <a:ext cx="2117948" cy="1581003"/>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1B8EAA-8BB0-42F3-B828-C7CE0A782993}">
      <dsp:nvSpPr>
        <dsp:cNvPr id="0" name=""/>
        <dsp:cNvSpPr/>
      </dsp:nvSpPr>
      <dsp:spPr>
        <a:xfrm>
          <a:off x="3558923" y="1583362"/>
          <a:ext cx="2117948" cy="6798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31750" bIns="0" numCol="1" spcCol="1270" anchor="ctr" anchorCtr="0">
          <a:noAutofit/>
        </a:bodyPr>
        <a:lstStyle/>
        <a:p>
          <a:pPr lvl="0" algn="l" defTabSz="1111250">
            <a:lnSpc>
              <a:spcPct val="90000"/>
            </a:lnSpc>
            <a:spcBef>
              <a:spcPct val="0"/>
            </a:spcBef>
            <a:spcAft>
              <a:spcPct val="35000"/>
            </a:spcAft>
          </a:pPr>
          <a:r>
            <a:rPr lang="es-ES_tradnl" sz="2500" kern="1200" dirty="0" smtClean="0"/>
            <a:t>HACER</a:t>
          </a:r>
          <a:endParaRPr lang="es-ES_tradnl" sz="2500" kern="1200" dirty="0"/>
        </a:p>
      </dsp:txBody>
      <dsp:txXfrm>
        <a:off x="3558923" y="1583362"/>
        <a:ext cx="1491512" cy="679831"/>
      </dsp:txXfrm>
    </dsp:sp>
    <dsp:sp modelId="{AB5BF857-2C37-4A93-A5E2-4AA3D7D91481}">
      <dsp:nvSpPr>
        <dsp:cNvPr id="0" name=""/>
        <dsp:cNvSpPr/>
      </dsp:nvSpPr>
      <dsp:spPr>
        <a:xfrm>
          <a:off x="5110350" y="1691347"/>
          <a:ext cx="741281" cy="741281"/>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0A092E-54D6-454B-B958-3378DBAB20C7}">
      <dsp:nvSpPr>
        <dsp:cNvPr id="0" name=""/>
        <dsp:cNvSpPr/>
      </dsp:nvSpPr>
      <dsp:spPr>
        <a:xfrm>
          <a:off x="2320745" y="2799770"/>
          <a:ext cx="2117948" cy="1581003"/>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4BB0ED-8F13-494D-85EC-65ECB6FA6FD0}">
      <dsp:nvSpPr>
        <dsp:cNvPr id="0" name=""/>
        <dsp:cNvSpPr/>
      </dsp:nvSpPr>
      <dsp:spPr>
        <a:xfrm>
          <a:off x="2320745" y="4380774"/>
          <a:ext cx="2117948" cy="679831"/>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31750" bIns="0" numCol="1" spcCol="1270" anchor="ctr" anchorCtr="0">
          <a:noAutofit/>
        </a:bodyPr>
        <a:lstStyle/>
        <a:p>
          <a:pPr lvl="0" algn="l" defTabSz="1111250">
            <a:lnSpc>
              <a:spcPct val="90000"/>
            </a:lnSpc>
            <a:spcBef>
              <a:spcPct val="0"/>
            </a:spcBef>
            <a:spcAft>
              <a:spcPct val="35000"/>
            </a:spcAft>
          </a:pPr>
          <a:r>
            <a:rPr lang="es-ES_tradnl" sz="2500" kern="1200" dirty="0" smtClean="0"/>
            <a:t>NO HACER</a:t>
          </a:r>
          <a:endParaRPr lang="es-ES_tradnl" sz="2500" kern="1200" dirty="0"/>
        </a:p>
      </dsp:txBody>
      <dsp:txXfrm>
        <a:off x="2320745" y="4380774"/>
        <a:ext cx="1491512" cy="679831"/>
      </dsp:txXfrm>
    </dsp:sp>
    <dsp:sp modelId="{67D3E43D-A802-4E43-BAF1-DC95DB66BCDD}">
      <dsp:nvSpPr>
        <dsp:cNvPr id="0" name=""/>
        <dsp:cNvSpPr/>
      </dsp:nvSpPr>
      <dsp:spPr>
        <a:xfrm>
          <a:off x="3872172" y="4488759"/>
          <a:ext cx="741281" cy="741281"/>
        </a:xfrm>
        <a:prstGeom prst="ellips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List2#2">
  <dgm:title val=""/>
  <dgm:desc val=""/>
  <dgm:catLst>
    <dgm:cat type="list" pri="7000"/>
    <dgm:cat type="convert" pri="16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A6D7C0-543F-49AF-B982-39C931F33444}" type="datetimeFigureOut">
              <a:rPr lang="es-MX" smtClean="0"/>
              <a:t>24/03/2014</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33CD45-796B-4535-9950-1A50F652AD28}" type="slidenum">
              <a:rPr lang="es-MX" smtClean="0"/>
              <a:t>‹Nº›</a:t>
            </a:fld>
            <a:endParaRPr lang="es-MX" dirty="0"/>
          </a:p>
        </p:txBody>
      </p:sp>
    </p:spTree>
    <p:extLst>
      <p:ext uri="{BB962C8B-B14F-4D97-AF65-F5344CB8AC3E}">
        <p14:creationId xmlns:p14="http://schemas.microsoft.com/office/powerpoint/2010/main" val="1996726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150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D4A00A5-A3D7-4CF0-9E66-B3C1D4584007}" type="slidenum">
              <a:rPr lang="es-MX" sz="1200" smtClean="0"/>
              <a:pPr eaLnBrk="1" hangingPunct="1"/>
              <a:t>7</a:t>
            </a:fld>
            <a:endParaRPr lang="es-MX" sz="12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253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4F854-BE2B-4DEE-8F24-277DBF3555F1}" type="slidenum">
              <a:rPr lang="es-MX" sz="1200" smtClean="0"/>
              <a:pPr eaLnBrk="1" hangingPunct="1"/>
              <a:t>9</a:t>
            </a:fld>
            <a:endParaRPr lang="es-MX" sz="120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355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3205244-86D1-4C31-93F4-8422D752E8A9}" type="slidenum">
              <a:rPr lang="es-MX" sz="1200" smtClean="0"/>
              <a:pPr eaLnBrk="1" hangingPunct="1"/>
              <a:t>10</a:t>
            </a:fld>
            <a:endParaRPr lang="es-MX" sz="120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458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797FADE-2893-420A-ABED-7F58490C2435}" type="slidenum">
              <a:rPr lang="es-MX" sz="1200" smtClean="0"/>
              <a:pPr eaLnBrk="1" hangingPunct="1"/>
              <a:t>12</a:t>
            </a:fld>
            <a:endParaRPr lang="es-MX" sz="120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5604"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373C3E-9667-485A-961B-2F8FAA364C8B}" type="slidenum">
              <a:rPr lang="es-MX" sz="1200" smtClean="0"/>
              <a:pPr eaLnBrk="1" hangingPunct="1"/>
              <a:t>13</a:t>
            </a:fld>
            <a:endParaRPr lang="es-MX" sz="12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6628"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89EC245-56EA-4A92-BA37-EA7A51460FCC}" type="slidenum">
              <a:rPr lang="es-MX" sz="1200" smtClean="0"/>
              <a:pPr eaLnBrk="1" hangingPunct="1"/>
              <a:t>14</a:t>
            </a:fld>
            <a:endParaRPr lang="es-MX" sz="120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7652"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834EAA4-D47D-4228-9540-2EE1B311034E}" type="slidenum">
              <a:rPr lang="es-MX" sz="1200" smtClean="0"/>
              <a:pPr eaLnBrk="1" hangingPunct="1"/>
              <a:t>15</a:t>
            </a:fld>
            <a:endParaRPr lang="es-MX" sz="12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dirty="0" smtClean="0"/>
          </a:p>
        </p:txBody>
      </p:sp>
      <p:sp>
        <p:nvSpPr>
          <p:cNvPr id="28676"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F7760B-AF0C-4BBC-87EF-E1D041A26D60}" type="slidenum">
              <a:rPr lang="es-MX" sz="1200" smtClean="0"/>
              <a:pPr eaLnBrk="1" hangingPunct="1"/>
              <a:t>16</a:t>
            </a:fld>
            <a:endParaRPr lang="es-MX" sz="12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2977283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533628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218681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735187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177187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25553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100083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321791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6936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4218354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971602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444830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8" Type="http://schemas.openxmlformats.org/officeDocument/2006/relationships/hyperlink" Target="http://www.google.com.mx/imgres?imgurl=http://img146.imageshack.us/img146/5825/violencia8bq.gif&amp;imgrefurl=http://www.blogseitb.com/inteligenciaemocional/tag/educacion-emocional/&amp;usg=__u9laXeAQSETYJ1DYnUJq01j7NbQ=&amp;h=322&amp;w=406&amp;sz=65&amp;hl=es&amp;start=3&amp;um=1&amp;itbs=1&amp;tbnid=zicp6EbciHkoaM:&amp;tbnh=98&amp;tbnw=124&amp;prev=/images?q=violencia+moral&amp;um=1&amp;hl=es&amp;rlz=1W1ACAW_enUS333US333&amp;tbs=isch:1" TargetMode="External"/><Relationship Id="rId3" Type="http://schemas.openxmlformats.org/officeDocument/2006/relationships/notesSlide" Target="../notesSlides/notesSlide5.xml"/><Relationship Id="rId7" Type="http://schemas.openxmlformats.org/officeDocument/2006/relationships/image" Target="../media/image9.jpeg"/><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hyperlink" Target="http://www.google.com.mx/imgres?imgurl=http://3.bp.blogspot.com/_tF3hdGgv99s/SgGID7goKfI/AAAAAAAACUY/wszBqu0fyGI/s400/enga_04.jpg&amp;imgrefurl=http://mariamkidd.blogspot.com/2009_05_03_archive.html&amp;usg=___Xfo0tklNZlVAzprmrff9JbxzSo=&amp;h=304&amp;w=302&amp;sz=17&amp;hl=es&amp;start=5&amp;um=1&amp;itbs=1&amp;tbnid=PKWve10Y2-YUIM:&amp;tbnh=116&amp;tbnw=115&amp;prev=/images?q=engano&amp;um=1&amp;hl=es&amp;rlz=1W1ACAW_enUS333US333&amp;tbs=isch:1" TargetMode="External"/><Relationship Id="rId5" Type="http://schemas.openxmlformats.org/officeDocument/2006/relationships/image" Target="../media/image8.jpeg"/><Relationship Id="rId4" Type="http://schemas.openxmlformats.org/officeDocument/2006/relationships/hyperlink" Target="http://www.google.com.mx/imgres?imgurl=http://fotolog.miarroba.com/f/9/6/7/4473967/2.jpg&amp;imgrefurl=http://fotolog.miarroba.com/suicidio666/esconder-una-mirada-2/&amp;usg=__hIJVoOQhm3ZeQ9EBdGxO4pepOKo=&amp;h=555&amp;w=580&amp;sz=47&amp;hl=es&amp;start=3&amp;um=1&amp;itbs=1&amp;tbnid=4AeTSxseIS5IfM:&amp;tbnh=128&amp;tbnw=134&amp;prev=/images?q=esconder&amp;um=1&amp;hl=es&amp;rlz=1W1ACAW_enUS333US333&amp;tbs=isch:1" TargetMode="External"/><Relationship Id="rId9" Type="http://schemas.openxmlformats.org/officeDocument/2006/relationships/image" Target="../media/image10.jpeg"/></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6.xml"/><Relationship Id="rId7" Type="http://schemas.openxmlformats.org/officeDocument/2006/relationships/diagramColors" Target="../diagrams/colors1.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diagramQuickStyle" Target="../diagrams/quickStyle1.xml"/><Relationship Id="rId11" Type="http://schemas.openxmlformats.org/officeDocument/2006/relationships/image" Target="../media/image12.jpeg"/><Relationship Id="rId5" Type="http://schemas.openxmlformats.org/officeDocument/2006/relationships/diagramLayout" Target="../diagrams/layout1.xml"/><Relationship Id="rId10" Type="http://schemas.openxmlformats.org/officeDocument/2006/relationships/image" Target="../media/image11.jpeg"/><Relationship Id="rId4" Type="http://schemas.openxmlformats.org/officeDocument/2006/relationships/diagramData" Target="../diagrams/data1.xml"/><Relationship Id="rId9"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13.jpeg"/><Relationship Id="rId4" Type="http://schemas.openxmlformats.org/officeDocument/2006/relationships/hyperlink" Target="http://www.google.com.mx/imgres?imgurl=http://elproyectomatriz.files.wordpress.com/2008/08/contrato.jpg&amp;imgrefurl=http://elproyectomatriz.wordpress.com/2008/08/24/contrato-social-criminal/&amp;usg=__aNcyBapDUGi1QJ-pC1KTJK9fkWY=&amp;h=425&amp;w=641&amp;sz=45&amp;hl=es&amp;start=3&amp;itbs=1&amp;tbnid=U81QVOUmGeT-WM:&amp;tbnh=91&amp;tbnw=137&amp;prev=/images?q=contrato&amp;hl=es&amp;sa=G&amp;gbv=2&amp;tbs=isch:1"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mx/imgres?imgurl=http://www.diariopinion.com.ar/noticias/2009/Diciembre/17/nacionales/juez180209.jpg&amp;imgrefurl=http://www.diariopinion.com.ar/noticias/2009/Diciembre/17/index.htm&amp;usg=__rdwpzH-Rdj4TFpTzy1TemLAm3JU=&amp;h=315&amp;w=315&amp;sz=10&amp;hl=es&amp;start=2&amp;um=1&amp;itbs=1&amp;tbnid=xOYgu3hGt00qVM:&amp;tbnh=117&amp;tbnw=117&amp;prev=/images?q=juez&amp;um=1&amp;hl=es&amp;rlz=1W1ACAW_enUS333US333&amp;tbs=isch:1"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www.google.com.mx/imgres?imgurl=http://static2.elespectador.com/files/images/mar2009/2f4edaac63753e98e1f14a8feeb3b370.jpg&amp;imgrefurl=http://www.elespectador.com/noticias/judicial/imagen-los-magistrados-de-corte-suprema&amp;usg=__X_dtRe4iG6oWhMPwWJkRFxq6r04=&amp;h=373&amp;w=560&amp;sz=28&amp;hl=es&amp;start=12&amp;um=1&amp;itbs=1&amp;tbnid=dYGJvCQdZpe_tM:&amp;tbnh=89&amp;tbnw=133&amp;prev=/images?q=magistrados&amp;um=1&amp;hl=es&amp;rlz=1W1ACAW_enUS333US333&amp;tbs=isch:1"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a:solidFill>
                  <a:prstClr val="black"/>
                </a:solidFill>
                <a:latin typeface="Arial" pitchFamily="34" charset="0"/>
                <a:cs typeface="Arial" pitchFamily="34" charset="0"/>
              </a:rPr>
              <a:t>UNIVERSIDAD AUTÓNOMA DEL ESTADO DE HIDALGO</a:t>
            </a:r>
          </a:p>
          <a:p>
            <a:pPr algn="ctr"/>
            <a:r>
              <a:rPr lang="es-MX" sz="2300" dirty="0">
                <a:solidFill>
                  <a:prstClr val="black"/>
                </a:solidFill>
                <a:latin typeface="Arial" pitchFamily="34" charset="0"/>
                <a:cs typeface="Arial" pitchFamily="34" charset="0"/>
              </a:rPr>
              <a:t>ESCUELA SUPERIOR DE ZIMAPÁN</a:t>
            </a:r>
          </a:p>
        </p:txBody>
      </p:sp>
      <p:sp>
        <p:nvSpPr>
          <p:cNvPr id="7" name="6 CuadroTexto"/>
          <p:cNvSpPr txBox="1"/>
          <p:nvPr/>
        </p:nvSpPr>
        <p:spPr>
          <a:xfrm>
            <a:off x="1979712" y="2564904"/>
            <a:ext cx="5400600" cy="2754600"/>
          </a:xfrm>
          <a:prstGeom prst="rect">
            <a:avLst/>
          </a:prstGeom>
          <a:noFill/>
        </p:spPr>
        <p:txBody>
          <a:bodyPr wrap="square" rtlCol="0">
            <a:spAutoFit/>
          </a:bodyPr>
          <a:lstStyle/>
          <a:p>
            <a:pPr algn="ctr"/>
            <a:r>
              <a:rPr lang="es-MX" sz="2800" b="1" dirty="0">
                <a:solidFill>
                  <a:prstClr val="black"/>
                </a:solidFill>
                <a:latin typeface="Arial" pitchFamily="34" charset="0"/>
                <a:cs typeface="Arial" pitchFamily="34" charset="0"/>
              </a:rPr>
              <a:t>Licenciatura </a:t>
            </a:r>
            <a:r>
              <a:rPr lang="es-MX" sz="2800" b="1" dirty="0">
                <a:solidFill>
                  <a:prstClr val="black"/>
                </a:solidFill>
                <a:latin typeface="Arial" pitchFamily="34" charset="0"/>
                <a:cs typeface="Arial" pitchFamily="34" charset="0"/>
              </a:rPr>
              <a:t>en Derecho </a:t>
            </a:r>
            <a:endParaRPr lang="es-MX" sz="2800" b="1" dirty="0">
              <a:solidFill>
                <a:prstClr val="black"/>
              </a:solidFill>
              <a:latin typeface="Arial" pitchFamily="34" charset="0"/>
              <a:cs typeface="Arial" pitchFamily="34" charset="0"/>
            </a:endParaRPr>
          </a:p>
          <a:p>
            <a:pPr algn="ctr"/>
            <a:endParaRPr lang="es-MX" sz="2800" b="1" dirty="0">
              <a:solidFill>
                <a:prstClr val="black"/>
              </a:solidFill>
              <a:latin typeface="Arial" pitchFamily="34" charset="0"/>
              <a:cs typeface="Arial" pitchFamily="34" charset="0"/>
            </a:endParaRPr>
          </a:p>
          <a:p>
            <a:pPr algn="ctr"/>
            <a:r>
              <a:rPr lang="es-ES" sz="2800" b="1" dirty="0">
                <a:solidFill>
                  <a:prstClr val="black"/>
                </a:solidFill>
                <a:latin typeface="Arial" pitchFamily="34" charset="0"/>
                <a:cs typeface="Arial" pitchFamily="34" charset="0"/>
              </a:rPr>
              <a:t>Tema: </a:t>
            </a:r>
            <a:r>
              <a:rPr lang="es-ES" sz="2800" b="1" dirty="0">
                <a:solidFill>
                  <a:prstClr val="black"/>
                </a:solidFill>
                <a:latin typeface="Arial" pitchFamily="34" charset="0"/>
                <a:cs typeface="Arial" pitchFamily="34" charset="0"/>
              </a:rPr>
              <a:t> </a:t>
            </a:r>
            <a:r>
              <a:rPr lang="es-ES" sz="2800" b="1" dirty="0" smtClean="0">
                <a:solidFill>
                  <a:prstClr val="black"/>
                </a:solidFill>
                <a:latin typeface="Arial" pitchFamily="34" charset="0"/>
                <a:cs typeface="Arial" pitchFamily="34" charset="0"/>
              </a:rPr>
              <a:t>Los contratos </a:t>
            </a:r>
            <a:endParaRPr lang="es-MX" sz="2800" b="1" dirty="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Lic. </a:t>
            </a:r>
            <a:r>
              <a:rPr lang="es-MX" sz="2300" b="1" dirty="0">
                <a:solidFill>
                  <a:prstClr val="black"/>
                </a:solidFill>
                <a:latin typeface="Arial" pitchFamily="34" charset="0"/>
                <a:cs typeface="Arial" pitchFamily="34" charset="0"/>
              </a:rPr>
              <a:t>Sonia  Reynoso Trejo </a:t>
            </a:r>
            <a:endParaRPr lang="es-MX" sz="2300" b="1" dirty="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Enero – Junio 2014</a:t>
            </a:r>
          </a:p>
        </p:txBody>
      </p:sp>
    </p:spTree>
    <p:extLst>
      <p:ext uri="{BB962C8B-B14F-4D97-AF65-F5344CB8AC3E}">
        <p14:creationId xmlns:p14="http://schemas.microsoft.com/office/powerpoint/2010/main" val="3607374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381000" y="685800"/>
            <a:ext cx="8458200" cy="5867400"/>
          </a:xfrm>
        </p:spPr>
        <p:txBody>
          <a:bodyPr/>
          <a:lstStyle/>
          <a:p>
            <a:pPr marL="609600" indent="-609600" algn="just" eaLnBrk="1" hangingPunct="1">
              <a:spcBef>
                <a:spcPct val="50000"/>
              </a:spcBef>
              <a:buClrTx/>
              <a:buSzTx/>
              <a:buFont typeface="Times New Roman" pitchFamily="18" charset="0"/>
              <a:buAutoNum type="alphaLcParenR" startAt="2"/>
            </a:pPr>
            <a:r>
              <a:rPr lang="es-MX" sz="2800" b="1" dirty="0" smtClean="0">
                <a:solidFill>
                  <a:schemeClr val="tx1"/>
                </a:solidFill>
              </a:rPr>
              <a:t>CONSENTIMIENTO: Congruencia existente entre las voluntades declaradas por los sujetos</a:t>
            </a:r>
          </a:p>
          <a:p>
            <a:pPr marL="609600" indent="-609600" algn="just" eaLnBrk="1" hangingPunct="1">
              <a:spcBef>
                <a:spcPct val="50000"/>
              </a:spcBef>
              <a:buClrTx/>
              <a:buSzTx/>
              <a:buFont typeface="Arial" charset="0"/>
              <a:buChar char="•"/>
            </a:pPr>
            <a:r>
              <a:rPr lang="es-MX" sz="2800" b="1" dirty="0" smtClean="0">
                <a:solidFill>
                  <a:schemeClr val="tx1"/>
                </a:solidFill>
              </a:rPr>
              <a:t>Existe una clara y lógica relación entre la voluntad de los sujetos y la declaración  expresa de esa voluntad</a:t>
            </a:r>
            <a:r>
              <a:rPr lang="es-MX" sz="2800" b="1" dirty="0" smtClean="0">
                <a:solidFill>
                  <a:schemeClr val="tx1"/>
                </a:solidFill>
              </a:rPr>
              <a:t>.</a:t>
            </a:r>
            <a:endParaRPr lang="es-MX" sz="2800" b="1" dirty="0" smtClean="0">
              <a:solidFill>
                <a:schemeClr val="tx1"/>
              </a:solidFill>
            </a:endParaRPr>
          </a:p>
        </p:txBody>
      </p:sp>
      <p:pic>
        <p:nvPicPr>
          <p:cNvPr id="3" name="Picture 2" descr="http://t2.gstatic.com/images?q=tbn:0WIuIBdOxwMuDM:http://www.ze.cl/Images/QueEsZE01b.jpg"/>
          <p:cNvPicPr>
            <a:picLocks noChangeAspect="1" noChangeArrowheads="1"/>
          </p:cNvPicPr>
          <p:nvPr/>
        </p:nvPicPr>
        <p:blipFill>
          <a:blip r:embed="rId4" cstate="print"/>
          <a:srcRect/>
          <a:stretch>
            <a:fillRect/>
          </a:stretch>
        </p:blipFill>
        <p:spPr bwMode="auto">
          <a:xfrm>
            <a:off x="3203848" y="3284984"/>
            <a:ext cx="3096344" cy="2808312"/>
          </a:xfrm>
          <a:prstGeom prst="rect">
            <a:avLst/>
          </a:prstGeom>
          <a:noFill/>
        </p:spPr>
      </p:pic>
    </p:spTree>
    <p:custDataLst>
      <p:tags r:id="rId1"/>
    </p:custDataLst>
    <p:extLst>
      <p:ext uri="{BB962C8B-B14F-4D97-AF65-F5344CB8AC3E}">
        <p14:creationId xmlns:p14="http://schemas.microsoft.com/office/powerpoint/2010/main" val="7401444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dissolve">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43608" y="1412776"/>
            <a:ext cx="7560840" cy="4031873"/>
          </a:xfrm>
          <a:prstGeom prst="rect">
            <a:avLst/>
          </a:prstGeom>
        </p:spPr>
        <p:txBody>
          <a:bodyPr wrap="square">
            <a:spAutoFit/>
          </a:bodyPr>
          <a:lstStyle/>
          <a:p>
            <a:pPr marL="609600" indent="-609600" algn="just">
              <a:spcBef>
                <a:spcPct val="50000"/>
              </a:spcBef>
              <a:buFont typeface="Arial" charset="0"/>
              <a:buChar char="•"/>
            </a:pPr>
            <a:r>
              <a:rPr lang="es-MX" sz="3200" b="1" dirty="0" smtClean="0">
                <a:solidFill>
                  <a:schemeClr val="tx1"/>
                </a:solidFill>
              </a:rPr>
              <a:t>El consentimiento puede estar viciado por: </a:t>
            </a:r>
          </a:p>
          <a:p>
            <a:pPr marL="609600" indent="-609600" algn="just">
              <a:spcBef>
                <a:spcPct val="50000"/>
              </a:spcBef>
              <a:buFont typeface="Wingdings" pitchFamily="2" charset="2"/>
              <a:buChar char="ü"/>
            </a:pPr>
            <a:r>
              <a:rPr lang="es-MX" sz="3200" b="1" dirty="0" smtClean="0">
                <a:solidFill>
                  <a:schemeClr val="tx1"/>
                </a:solidFill>
              </a:rPr>
              <a:t>   Error </a:t>
            </a:r>
          </a:p>
          <a:p>
            <a:pPr marL="609600" indent="-609600" algn="just">
              <a:spcBef>
                <a:spcPct val="50000"/>
              </a:spcBef>
              <a:buFont typeface="Wingdings" pitchFamily="2" charset="2"/>
              <a:buChar char="ü"/>
            </a:pPr>
            <a:r>
              <a:rPr lang="es-MX" sz="3200" b="1" dirty="0" smtClean="0">
                <a:solidFill>
                  <a:schemeClr val="tx1"/>
                </a:solidFill>
              </a:rPr>
              <a:t>   Dolo </a:t>
            </a:r>
          </a:p>
          <a:p>
            <a:pPr marL="609600" indent="-609600" algn="just">
              <a:spcBef>
                <a:spcPct val="50000"/>
              </a:spcBef>
              <a:buFont typeface="Wingdings" pitchFamily="2" charset="2"/>
              <a:buChar char="ü"/>
            </a:pPr>
            <a:r>
              <a:rPr lang="es-MX" sz="3200" b="1" dirty="0" smtClean="0">
                <a:solidFill>
                  <a:schemeClr val="tx1"/>
                </a:solidFill>
              </a:rPr>
              <a:t>   Intimidación </a:t>
            </a:r>
          </a:p>
          <a:p>
            <a:pPr marL="609600" indent="-609600" algn="just">
              <a:spcBef>
                <a:spcPct val="50000"/>
              </a:spcBef>
              <a:buFont typeface="Wingdings" pitchFamily="2" charset="2"/>
              <a:buChar char="ü"/>
            </a:pPr>
            <a:r>
              <a:rPr lang="es-MX" sz="3200" b="1" dirty="0" smtClean="0">
                <a:solidFill>
                  <a:schemeClr val="tx1"/>
                </a:solidFill>
              </a:rPr>
              <a:t>   Lesión</a:t>
            </a:r>
            <a:endParaRPr lang="es-ES" sz="3200" b="1" dirty="0" smtClean="0">
              <a:solidFill>
                <a:schemeClr val="tx1"/>
              </a:solidFill>
            </a:endParaRPr>
          </a:p>
        </p:txBody>
      </p:sp>
    </p:spTree>
    <p:extLst>
      <p:ext uri="{BB962C8B-B14F-4D97-AF65-F5344CB8AC3E}">
        <p14:creationId xmlns:p14="http://schemas.microsoft.com/office/powerpoint/2010/main" val="2791173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304800" y="228600"/>
            <a:ext cx="8610600" cy="6629400"/>
          </a:xfrm>
        </p:spPr>
        <p:txBody>
          <a:bodyPr>
            <a:normAutofit/>
          </a:bodyPr>
          <a:lstStyle/>
          <a:p>
            <a:pPr marL="609600" indent="-609600" algn="just">
              <a:spcBef>
                <a:spcPct val="0"/>
              </a:spcBef>
              <a:buClrTx/>
              <a:buSzTx/>
              <a:buFont typeface="Times New Roman" pitchFamily="18" charset="0"/>
              <a:buNone/>
            </a:pPr>
            <a:r>
              <a:rPr lang="es-MX" sz="2800" dirty="0" smtClean="0">
                <a:solidFill>
                  <a:schemeClr val="tx1"/>
                </a:solidFill>
              </a:rPr>
              <a:t> ERROR: Desconocimiento o falso conocimiento de los hechos  o del derecho.</a:t>
            </a:r>
          </a:p>
          <a:p>
            <a:pPr marL="609600" indent="-609600" algn="just">
              <a:spcBef>
                <a:spcPct val="0"/>
              </a:spcBef>
              <a:buClrTx/>
              <a:buSzTx/>
              <a:buFont typeface="Times New Roman" pitchFamily="18" charset="0"/>
              <a:buAutoNum type="arabicPeriod"/>
            </a:pPr>
            <a:r>
              <a:rPr lang="es-MX" sz="2800" dirty="0" smtClean="0">
                <a:solidFill>
                  <a:schemeClr val="tx1"/>
                </a:solidFill>
              </a:rPr>
              <a:t>DE </a:t>
            </a:r>
            <a:r>
              <a:rPr lang="es-MX" sz="2800" dirty="0" smtClean="0">
                <a:solidFill>
                  <a:schemeClr val="tx1"/>
                </a:solidFill>
              </a:rPr>
              <a:t>DERECHO: El sujeto que lo comete no puede alegarlo para solicitar la invalidez del negocio jurídico. (la ignorancia de la ley no exime de responsabilidades)</a:t>
            </a:r>
          </a:p>
          <a:p>
            <a:pPr marL="609600" indent="-609600" algn="just">
              <a:spcBef>
                <a:spcPct val="0"/>
              </a:spcBef>
              <a:buClrTx/>
              <a:buSzTx/>
              <a:buFont typeface="Times New Roman" pitchFamily="18" charset="0"/>
              <a:buAutoNum type="arabicPeriod"/>
            </a:pPr>
            <a:r>
              <a:rPr lang="es-MX" sz="2800" dirty="0" smtClean="0">
                <a:solidFill>
                  <a:schemeClr val="tx1"/>
                </a:solidFill>
              </a:rPr>
              <a:t>DE HECHO: </a:t>
            </a:r>
          </a:p>
          <a:p>
            <a:pPr marL="609600" indent="-609600" algn="just">
              <a:spcBef>
                <a:spcPct val="0"/>
              </a:spcBef>
              <a:buClrTx/>
              <a:buSzTx/>
              <a:buFont typeface="Times New Roman" pitchFamily="18" charset="0"/>
              <a:buAutoNum type="alphaLcParenR"/>
            </a:pPr>
            <a:r>
              <a:rPr lang="es-MX" sz="2800" dirty="0" smtClean="0">
                <a:solidFill>
                  <a:schemeClr val="tx1"/>
                </a:solidFill>
              </a:rPr>
              <a:t>  Error sobre la naturaleza del contrato: uno de los sujetos cree que esta celebrando un contrato diferente</a:t>
            </a:r>
          </a:p>
          <a:p>
            <a:pPr marL="609600" indent="-609600" algn="just">
              <a:spcBef>
                <a:spcPct val="0"/>
              </a:spcBef>
              <a:buClrTx/>
              <a:buSzTx/>
              <a:buFont typeface="Times New Roman" pitchFamily="18" charset="0"/>
              <a:buAutoNum type="alphaLcParenR"/>
            </a:pPr>
            <a:r>
              <a:rPr lang="es-MX" sz="2800" dirty="0" smtClean="0">
                <a:solidFill>
                  <a:schemeClr val="tx1"/>
                </a:solidFill>
              </a:rPr>
              <a:t>Error sobre la indicación del objeto: si las 2 partes no coinciden referenciando al objeto este será nulo.</a:t>
            </a:r>
          </a:p>
          <a:p>
            <a:pPr marL="609600" indent="-609600" algn="just">
              <a:spcBef>
                <a:spcPct val="0"/>
              </a:spcBef>
              <a:buClrTx/>
              <a:buSzTx/>
              <a:buFont typeface="Times New Roman" pitchFamily="18" charset="0"/>
              <a:buAutoNum type="alphaLcParenR"/>
            </a:pPr>
            <a:r>
              <a:rPr lang="es-MX" sz="2800" dirty="0" smtClean="0">
                <a:solidFill>
                  <a:schemeClr val="tx1"/>
                </a:solidFill>
              </a:rPr>
              <a:t>Error sobre las calidades del objeto: analizar  calidad esencial o accesoria.</a:t>
            </a:r>
          </a:p>
          <a:p>
            <a:pPr marL="609600" indent="-609600" algn="just">
              <a:spcBef>
                <a:spcPct val="0"/>
              </a:spcBef>
              <a:buClrTx/>
              <a:buSzTx/>
              <a:buFont typeface="Times New Roman" pitchFamily="18" charset="0"/>
              <a:buAutoNum type="alphaLcParenR"/>
            </a:pPr>
            <a:r>
              <a:rPr lang="es-MX" sz="2800" dirty="0" smtClean="0">
                <a:solidFill>
                  <a:schemeClr val="tx1"/>
                </a:solidFill>
              </a:rPr>
              <a:t>Error en cuanto a la cantidad del objeto</a:t>
            </a:r>
          </a:p>
          <a:p>
            <a:pPr marL="609600" indent="-609600" algn="just">
              <a:spcBef>
                <a:spcPct val="0"/>
              </a:spcBef>
              <a:buClrTx/>
              <a:buSzTx/>
              <a:buFont typeface="Times New Roman" pitchFamily="18" charset="0"/>
              <a:buAutoNum type="alphaLcParenR"/>
            </a:pPr>
            <a:endParaRPr lang="es-MX" sz="2800" dirty="0" smtClean="0">
              <a:solidFill>
                <a:schemeClr val="tx1"/>
              </a:solidFill>
            </a:endParaRPr>
          </a:p>
        </p:txBody>
      </p:sp>
    </p:spTree>
    <p:custDataLst>
      <p:tags r:id="rId1"/>
    </p:custDataLst>
    <p:extLst>
      <p:ext uri="{BB962C8B-B14F-4D97-AF65-F5344CB8AC3E}">
        <p14:creationId xmlns:p14="http://schemas.microsoft.com/office/powerpoint/2010/main" val="28194771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dissolve">
                                      <p:cBhvr>
                                        <p:cTn id="7"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subTitle" idx="1"/>
          </p:nvPr>
        </p:nvSpPr>
        <p:spPr>
          <a:xfrm>
            <a:off x="304800" y="0"/>
            <a:ext cx="8839200" cy="6858000"/>
          </a:xfrm>
        </p:spPr>
        <p:txBody>
          <a:bodyPr>
            <a:normAutofit/>
          </a:bodyPr>
          <a:lstStyle/>
          <a:p>
            <a:pPr marL="609600" indent="-609600" algn="just">
              <a:spcBef>
                <a:spcPct val="0"/>
              </a:spcBef>
              <a:buClrTx/>
              <a:buSzTx/>
              <a:buFontTx/>
              <a:buNone/>
            </a:pPr>
            <a:r>
              <a:rPr lang="es-ES" sz="2400" b="1" dirty="0" smtClean="0">
                <a:solidFill>
                  <a:schemeClr val="tx1"/>
                </a:solidFill>
                <a:latin typeface="Arial" charset="0"/>
              </a:rPr>
              <a:t>DOLO</a:t>
            </a:r>
            <a:endParaRPr lang="es-ES" sz="2400" b="1" dirty="0" smtClean="0">
              <a:solidFill>
                <a:schemeClr val="tx1"/>
              </a:solidFill>
              <a:latin typeface="Arial" charset="0"/>
            </a:endParaRPr>
          </a:p>
          <a:p>
            <a:pPr marL="609600" indent="-609600" algn="just">
              <a:spcBef>
                <a:spcPct val="0"/>
              </a:spcBef>
              <a:buClrTx/>
              <a:buSzTx/>
              <a:buFont typeface="Arial" charset="0"/>
              <a:buChar char="•"/>
            </a:pPr>
            <a:r>
              <a:rPr lang="es-ES" sz="2400" b="1" dirty="0" smtClean="0">
                <a:solidFill>
                  <a:schemeClr val="tx1"/>
                </a:solidFill>
                <a:latin typeface="Arial" charset="0"/>
              </a:rPr>
              <a:t>Astucia o maquinación efectuada por alguna de las partes para que la otra incurra en el error</a:t>
            </a:r>
          </a:p>
          <a:p>
            <a:pPr marL="609600" indent="-609600" algn="just">
              <a:spcBef>
                <a:spcPct val="0"/>
              </a:spcBef>
              <a:buClrTx/>
              <a:buSzTx/>
              <a:buFont typeface="Arial" charset="0"/>
              <a:buChar char="•"/>
            </a:pPr>
            <a:r>
              <a:rPr lang="es-ES" sz="2400" b="1" dirty="0" smtClean="0">
                <a:solidFill>
                  <a:schemeClr val="tx1"/>
                </a:solidFill>
                <a:latin typeface="Arial" charset="0"/>
              </a:rPr>
              <a:t>Lleva intrínseca la idea de falsedad o malicia </a:t>
            </a:r>
          </a:p>
          <a:p>
            <a:pPr marL="609600" indent="-609600" algn="just">
              <a:spcBef>
                <a:spcPct val="0"/>
              </a:spcBef>
              <a:buClrTx/>
              <a:buSzTx/>
              <a:buFont typeface="Arial" charset="0"/>
              <a:buChar char="•"/>
            </a:pPr>
            <a:endParaRPr lang="es-ES" sz="2400" b="1" dirty="0" smtClean="0">
              <a:solidFill>
                <a:schemeClr val="tx1"/>
              </a:solidFill>
              <a:latin typeface="Arial" charset="0"/>
            </a:endParaRPr>
          </a:p>
          <a:p>
            <a:pPr marL="609600" indent="-609600" algn="just">
              <a:spcBef>
                <a:spcPct val="0"/>
              </a:spcBef>
              <a:buClrTx/>
              <a:buSzTx/>
            </a:pPr>
            <a:endParaRPr lang="es-ES" sz="2400" b="1" dirty="0">
              <a:solidFill>
                <a:schemeClr val="tx1"/>
              </a:solidFill>
              <a:latin typeface="Arial" charset="0"/>
            </a:endParaRPr>
          </a:p>
          <a:p>
            <a:pPr marL="609600" indent="-609600" algn="just">
              <a:spcBef>
                <a:spcPct val="0"/>
              </a:spcBef>
              <a:buClrTx/>
              <a:buSzTx/>
            </a:pPr>
            <a:endParaRPr lang="es-ES" sz="2400" b="1" dirty="0" smtClean="0">
              <a:solidFill>
                <a:schemeClr val="tx1"/>
              </a:solidFill>
              <a:latin typeface="Arial" charset="0"/>
            </a:endParaRPr>
          </a:p>
          <a:p>
            <a:pPr marL="609600" indent="-609600" algn="just">
              <a:spcBef>
                <a:spcPct val="0"/>
              </a:spcBef>
              <a:buClrTx/>
              <a:buSzTx/>
            </a:pPr>
            <a:r>
              <a:rPr lang="es-ES" sz="2400" b="1" dirty="0" smtClean="0">
                <a:solidFill>
                  <a:schemeClr val="tx1"/>
                </a:solidFill>
                <a:latin typeface="Arial" charset="0"/>
              </a:rPr>
              <a:t>INTIMIDACION </a:t>
            </a:r>
            <a:endParaRPr lang="es-ES" sz="2400" b="1" dirty="0" smtClean="0">
              <a:solidFill>
                <a:schemeClr val="tx1"/>
              </a:solidFill>
              <a:latin typeface="Arial" charset="0"/>
            </a:endParaRPr>
          </a:p>
          <a:p>
            <a:pPr marL="609600" indent="-609600" algn="just">
              <a:spcBef>
                <a:spcPct val="0"/>
              </a:spcBef>
              <a:buClrTx/>
              <a:buSzTx/>
              <a:buFont typeface="Arial" charset="0"/>
              <a:buChar char="•"/>
            </a:pPr>
            <a:r>
              <a:rPr lang="es-ES" sz="2400" b="1" dirty="0" smtClean="0">
                <a:solidFill>
                  <a:schemeClr val="tx1"/>
                </a:solidFill>
                <a:latin typeface="Arial" charset="0"/>
              </a:rPr>
              <a:t>Se manifiesta con actos de violencia </a:t>
            </a:r>
            <a:r>
              <a:rPr lang="es-ES" sz="2400" b="1" dirty="0" smtClean="0">
                <a:solidFill>
                  <a:schemeClr val="tx1"/>
                </a:solidFill>
                <a:latin typeface="Arial" charset="0"/>
              </a:rPr>
              <a:t>ya </a:t>
            </a:r>
            <a:r>
              <a:rPr lang="es-ES" sz="2400" b="1" dirty="0" smtClean="0">
                <a:solidFill>
                  <a:schemeClr val="tx1"/>
                </a:solidFill>
                <a:latin typeface="Arial" charset="0"/>
              </a:rPr>
              <a:t>sea física o verbal </a:t>
            </a:r>
          </a:p>
          <a:p>
            <a:pPr marL="609600" indent="-609600" algn="just">
              <a:spcBef>
                <a:spcPct val="0"/>
              </a:spcBef>
              <a:buClrTx/>
              <a:buSzTx/>
              <a:buFont typeface="Arial" charset="0"/>
              <a:buChar char="•"/>
            </a:pPr>
            <a:r>
              <a:rPr lang="es-ES" sz="2400" b="1" dirty="0" smtClean="0">
                <a:solidFill>
                  <a:schemeClr val="tx1"/>
                </a:solidFill>
                <a:latin typeface="Arial" charset="0"/>
              </a:rPr>
              <a:t>Trae como consecuencia  que la persona sobre la que se ejerce no exprese libremente su intención.</a:t>
            </a:r>
          </a:p>
          <a:p>
            <a:pPr marL="609600" indent="-609600" algn="just">
              <a:spcBef>
                <a:spcPct val="0"/>
              </a:spcBef>
              <a:buClrTx/>
              <a:buSzTx/>
              <a:buFont typeface="Arial" charset="0"/>
              <a:buChar char="•"/>
            </a:pPr>
            <a:r>
              <a:rPr lang="es-ES" sz="2400" b="1" dirty="0" smtClean="0">
                <a:solidFill>
                  <a:schemeClr val="tx1"/>
                </a:solidFill>
                <a:latin typeface="Arial" charset="0"/>
              </a:rPr>
              <a:t>Para que la persona la alegara a su favor tenia que ser verdadera, lógica, actual  e ilegitima, en su contra o en contra de algún miembro de su familia.</a:t>
            </a:r>
          </a:p>
          <a:p>
            <a:pPr marL="609600" indent="-609600" algn="just">
              <a:spcBef>
                <a:spcPct val="0"/>
              </a:spcBef>
              <a:buClrTx/>
              <a:buSzTx/>
              <a:buFont typeface="Times New Roman" pitchFamily="18" charset="0"/>
              <a:buNone/>
            </a:pPr>
            <a:endParaRPr lang="es-MX" sz="2400" b="1" dirty="0" smtClean="0">
              <a:solidFill>
                <a:schemeClr val="tx1"/>
              </a:solidFill>
              <a:latin typeface="Arial" charset="0"/>
            </a:endParaRPr>
          </a:p>
          <a:p>
            <a:pPr marL="609600" indent="-609600" eaLnBrk="1" hangingPunct="1"/>
            <a:endParaRPr lang="es-ES" sz="2400" b="1" dirty="0" smtClean="0">
              <a:solidFill>
                <a:schemeClr val="tx1"/>
              </a:solidFill>
              <a:latin typeface="Arial" charset="0"/>
            </a:endParaRPr>
          </a:p>
          <a:p>
            <a:pPr marL="609600" indent="-609600" eaLnBrk="1" hangingPunct="1"/>
            <a:endParaRPr lang="es-ES" sz="2400" b="1" dirty="0" smtClean="0">
              <a:solidFill>
                <a:schemeClr val="tx1"/>
              </a:solidFill>
              <a:latin typeface="Arial" charset="0"/>
            </a:endParaRPr>
          </a:p>
        </p:txBody>
      </p:sp>
      <p:pic>
        <p:nvPicPr>
          <p:cNvPr id="3" name="Picture 2" descr="http://t3.gstatic.com/images?q=tbn:4AeTSxseIS5IfM:http://fotolog.miarroba.com/f/9/6/7/4473967/2.jpg">
            <a:hlinkClick r:id="rId4"/>
          </p:cNvPr>
          <p:cNvPicPr>
            <a:picLocks noChangeAspect="1" noChangeArrowheads="1"/>
          </p:cNvPicPr>
          <p:nvPr/>
        </p:nvPicPr>
        <p:blipFill>
          <a:blip r:embed="rId5" cstate="print"/>
          <a:srcRect/>
          <a:stretch>
            <a:fillRect/>
          </a:stretch>
        </p:blipFill>
        <p:spPr bwMode="auto">
          <a:xfrm>
            <a:off x="7010400" y="1453143"/>
            <a:ext cx="2133600" cy="1562472"/>
          </a:xfrm>
          <a:prstGeom prst="rect">
            <a:avLst/>
          </a:prstGeom>
          <a:noFill/>
        </p:spPr>
      </p:pic>
      <p:pic>
        <p:nvPicPr>
          <p:cNvPr id="4" name="Picture 2" descr="http://t3.gstatic.com/images?q=tbn:PKWve10Y2-YUIM:http://3.bp.blogspot.com/_tF3hdGgv99s/SgGID7goKfI/AAAAAAAACUY/wszBqu0fyGI/s400/enga_04.jpg">
            <a:hlinkClick r:id="rId6"/>
          </p:cNvPr>
          <p:cNvPicPr>
            <a:picLocks noChangeAspect="1" noChangeArrowheads="1"/>
          </p:cNvPicPr>
          <p:nvPr/>
        </p:nvPicPr>
        <p:blipFill>
          <a:blip r:embed="rId7" cstate="print"/>
          <a:srcRect/>
          <a:stretch>
            <a:fillRect/>
          </a:stretch>
        </p:blipFill>
        <p:spPr bwMode="auto">
          <a:xfrm>
            <a:off x="7010400" y="5157193"/>
            <a:ext cx="2073348" cy="1700806"/>
          </a:xfrm>
          <a:prstGeom prst="rect">
            <a:avLst/>
          </a:prstGeom>
          <a:noFill/>
        </p:spPr>
      </p:pic>
      <p:pic>
        <p:nvPicPr>
          <p:cNvPr id="5" name="Picture 2" descr="http://t1.gstatic.com/images?q=tbn:zicp6EbciHkoaM:http://img146.imageshack.us/img146/5825/violencia8bq.gif">
            <a:hlinkClick r:id="rId8"/>
          </p:cNvPr>
          <p:cNvPicPr>
            <a:picLocks noChangeAspect="1" noChangeArrowheads="1"/>
          </p:cNvPicPr>
          <p:nvPr/>
        </p:nvPicPr>
        <p:blipFill>
          <a:blip r:embed="rId9" cstate="print"/>
          <a:srcRect/>
          <a:stretch>
            <a:fillRect/>
          </a:stretch>
        </p:blipFill>
        <p:spPr bwMode="auto">
          <a:xfrm>
            <a:off x="31534" y="5517232"/>
            <a:ext cx="2304256" cy="1340768"/>
          </a:xfrm>
          <a:prstGeom prst="rect">
            <a:avLst/>
          </a:prstGeom>
          <a:noFill/>
        </p:spPr>
      </p:pic>
    </p:spTree>
    <p:custDataLst>
      <p:tags r:id="rId1"/>
    </p:custDataLst>
    <p:extLst>
      <p:ext uri="{BB962C8B-B14F-4D97-AF65-F5344CB8AC3E}">
        <p14:creationId xmlns:p14="http://schemas.microsoft.com/office/powerpoint/2010/main" val="37264324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dissolve">
                                      <p:cBhvr>
                                        <p:cTn id="7" dur="5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type="subTitle" idx="1"/>
          </p:nvPr>
        </p:nvSpPr>
        <p:spPr>
          <a:xfrm>
            <a:off x="304800" y="332656"/>
            <a:ext cx="8534400" cy="6525344"/>
          </a:xfrm>
        </p:spPr>
        <p:txBody>
          <a:bodyPr>
            <a:normAutofit/>
          </a:bodyPr>
          <a:lstStyle/>
          <a:p>
            <a:pPr marL="609600" indent="-609600" algn="just">
              <a:spcBef>
                <a:spcPct val="0"/>
              </a:spcBef>
              <a:buClr>
                <a:schemeClr val="tx1"/>
              </a:buClr>
              <a:buSzTx/>
              <a:buFont typeface="Times New Roman" pitchFamily="18" charset="0"/>
              <a:buAutoNum type="alphaLcParenR" startAt="3"/>
            </a:pPr>
            <a:r>
              <a:rPr lang="es-MX" b="1" dirty="0" smtClean="0">
                <a:solidFill>
                  <a:schemeClr val="tx1"/>
                </a:solidFill>
              </a:rPr>
              <a:t>OBJETO</a:t>
            </a:r>
          </a:p>
          <a:p>
            <a:pPr marL="609600" indent="-609600" algn="just">
              <a:spcBef>
                <a:spcPct val="0"/>
              </a:spcBef>
              <a:buClr>
                <a:schemeClr val="tx1"/>
              </a:buClr>
              <a:buSzTx/>
              <a:buFont typeface="Wingdings" pitchFamily="2" charset="2"/>
              <a:buChar char="v"/>
            </a:pPr>
            <a:r>
              <a:rPr lang="es-MX" b="1" dirty="0" smtClean="0">
                <a:solidFill>
                  <a:schemeClr val="tx1"/>
                </a:solidFill>
              </a:rPr>
              <a:t>Realización de determinada conducta por uno de los sujetos.(dar, hacer o prestar </a:t>
            </a:r>
            <a:r>
              <a:rPr lang="es-MX" b="1" dirty="0" smtClean="0">
                <a:solidFill>
                  <a:schemeClr val="tx1"/>
                </a:solidFill>
              </a:rPr>
              <a:t>).</a:t>
            </a:r>
          </a:p>
          <a:p>
            <a:pPr marL="609600" indent="-609600" algn="just">
              <a:spcBef>
                <a:spcPct val="0"/>
              </a:spcBef>
              <a:buClr>
                <a:schemeClr val="tx1"/>
              </a:buClr>
              <a:buSzTx/>
              <a:buFont typeface="Wingdings" pitchFamily="2" charset="2"/>
              <a:buChar char="v"/>
            </a:pPr>
            <a:endParaRPr lang="es-MX" b="1" dirty="0">
              <a:solidFill>
                <a:schemeClr val="tx1"/>
              </a:solidFill>
            </a:endParaRPr>
          </a:p>
          <a:p>
            <a:pPr algn="just">
              <a:spcBef>
                <a:spcPct val="0"/>
              </a:spcBef>
              <a:buClr>
                <a:schemeClr val="tx1"/>
              </a:buClr>
              <a:buSzTx/>
            </a:pPr>
            <a:endParaRPr lang="es-MX" b="1" dirty="0" smtClean="0">
              <a:solidFill>
                <a:schemeClr val="tx1"/>
              </a:solidFill>
            </a:endParaRPr>
          </a:p>
          <a:p>
            <a:pPr algn="just">
              <a:spcBef>
                <a:spcPct val="0"/>
              </a:spcBef>
              <a:buClr>
                <a:schemeClr val="tx1"/>
              </a:buClr>
              <a:buSzTx/>
            </a:pPr>
            <a:endParaRPr lang="es-MX" b="1" dirty="0">
              <a:solidFill>
                <a:schemeClr val="tx1"/>
              </a:solidFill>
            </a:endParaRPr>
          </a:p>
          <a:p>
            <a:pPr algn="just">
              <a:spcBef>
                <a:spcPct val="0"/>
              </a:spcBef>
              <a:buClr>
                <a:schemeClr val="tx1"/>
              </a:buClr>
              <a:buSzTx/>
            </a:pPr>
            <a:endParaRPr lang="es-MX" b="1" dirty="0" smtClean="0">
              <a:solidFill>
                <a:schemeClr val="tx1"/>
              </a:solidFill>
            </a:endParaRPr>
          </a:p>
          <a:p>
            <a:pPr algn="just">
              <a:spcBef>
                <a:spcPct val="0"/>
              </a:spcBef>
              <a:buClr>
                <a:schemeClr val="tx1"/>
              </a:buClr>
              <a:buSzTx/>
            </a:pPr>
            <a:endParaRPr lang="es-MX" b="1" dirty="0">
              <a:solidFill>
                <a:schemeClr val="tx1"/>
              </a:solidFill>
            </a:endParaRPr>
          </a:p>
          <a:p>
            <a:pPr algn="just">
              <a:spcBef>
                <a:spcPct val="0"/>
              </a:spcBef>
              <a:buClr>
                <a:schemeClr val="tx1"/>
              </a:buClr>
              <a:buSzTx/>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marL="609600" indent="-609600" algn="just">
              <a:spcBef>
                <a:spcPct val="0"/>
              </a:spcBef>
              <a:buClr>
                <a:schemeClr val="tx1"/>
              </a:buClr>
              <a:buSzTx/>
              <a:buFont typeface="Wingdings" pitchFamily="2" charset="2"/>
              <a:buChar char="v"/>
            </a:pPr>
            <a:endParaRPr lang="es-MX" b="1" dirty="0">
              <a:solidFill>
                <a:schemeClr val="tx1"/>
              </a:solidFill>
            </a:endParaRPr>
          </a:p>
          <a:p>
            <a:pPr marL="609600" indent="-609600" algn="just">
              <a:spcBef>
                <a:spcPct val="0"/>
              </a:spcBef>
              <a:buClr>
                <a:schemeClr val="tx1"/>
              </a:buClr>
              <a:buSzTx/>
              <a:buFont typeface="Wingdings" pitchFamily="2" charset="2"/>
              <a:buChar char="v"/>
            </a:pPr>
            <a:endParaRPr lang="es-MX" b="1" dirty="0" smtClean="0">
              <a:solidFill>
                <a:schemeClr val="tx1"/>
              </a:solidFill>
            </a:endParaRPr>
          </a:p>
          <a:p>
            <a:pPr algn="just">
              <a:spcBef>
                <a:spcPct val="0"/>
              </a:spcBef>
              <a:buClr>
                <a:schemeClr val="tx1"/>
              </a:buClr>
              <a:buSzTx/>
            </a:pPr>
            <a:endParaRPr lang="es-MX" b="1" dirty="0">
              <a:solidFill>
                <a:schemeClr val="tx1"/>
              </a:solidFill>
            </a:endParaRPr>
          </a:p>
        </p:txBody>
      </p:sp>
      <p:graphicFrame>
        <p:nvGraphicFramePr>
          <p:cNvPr id="5" name="4 Diagrama"/>
          <p:cNvGraphicFramePr/>
          <p:nvPr>
            <p:extLst>
              <p:ext uri="{D42A27DB-BD31-4B8C-83A1-F6EECF244321}">
                <p14:modId xmlns:p14="http://schemas.microsoft.com/office/powerpoint/2010/main" val="2784842254"/>
              </p:ext>
            </p:extLst>
          </p:nvPr>
        </p:nvGraphicFramePr>
        <p:xfrm>
          <a:off x="1333500" y="1651000"/>
          <a:ext cx="6934200" cy="5232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5 CuadroTexto"/>
          <p:cNvSpPr txBox="1"/>
          <p:nvPr/>
        </p:nvSpPr>
        <p:spPr>
          <a:xfrm>
            <a:off x="2743201" y="1752600"/>
            <a:ext cx="1828800" cy="646331"/>
          </a:xfrm>
          <a:prstGeom prst="rect">
            <a:avLst/>
          </a:prstGeom>
          <a:noFill/>
        </p:spPr>
        <p:txBody>
          <a:bodyPr wrap="square" rtlCol="0">
            <a:spAutoFit/>
          </a:bodyPr>
          <a:lstStyle/>
          <a:p>
            <a:pPr algn="just"/>
            <a:r>
              <a:rPr lang="es-ES_tradnl" b="1" dirty="0" smtClean="0"/>
              <a:t>LA COSA QUE EL OBLIGADO DEBE </a:t>
            </a:r>
            <a:endParaRPr lang="es-ES_tradnl" b="1" dirty="0"/>
          </a:p>
        </p:txBody>
      </p:sp>
      <p:sp>
        <p:nvSpPr>
          <p:cNvPr id="7" name="6 CuadroTexto"/>
          <p:cNvSpPr txBox="1"/>
          <p:nvPr/>
        </p:nvSpPr>
        <p:spPr>
          <a:xfrm>
            <a:off x="5039319" y="1753244"/>
            <a:ext cx="1828800" cy="646331"/>
          </a:xfrm>
          <a:prstGeom prst="rect">
            <a:avLst/>
          </a:prstGeom>
          <a:noFill/>
        </p:spPr>
        <p:txBody>
          <a:bodyPr wrap="square" rtlCol="0">
            <a:spAutoFit/>
          </a:bodyPr>
          <a:lstStyle/>
          <a:p>
            <a:pPr algn="just"/>
            <a:r>
              <a:rPr lang="es-ES_tradnl" b="1" dirty="0" smtClean="0"/>
              <a:t>EL HECHO QUE OBLIGADO DEBE </a:t>
            </a:r>
            <a:endParaRPr lang="es-ES_tradnl" b="1" dirty="0"/>
          </a:p>
        </p:txBody>
      </p:sp>
      <p:sp>
        <p:nvSpPr>
          <p:cNvPr id="8" name="7 CuadroTexto"/>
          <p:cNvSpPr txBox="1"/>
          <p:nvPr/>
        </p:nvSpPr>
        <p:spPr>
          <a:xfrm>
            <a:off x="3721397" y="4437112"/>
            <a:ext cx="1828800" cy="1200329"/>
          </a:xfrm>
          <a:prstGeom prst="rect">
            <a:avLst/>
          </a:prstGeom>
          <a:noFill/>
        </p:spPr>
        <p:txBody>
          <a:bodyPr wrap="square" rtlCol="0">
            <a:spAutoFit/>
          </a:bodyPr>
          <a:lstStyle/>
          <a:p>
            <a:pPr algn="just"/>
            <a:r>
              <a:rPr lang="es-ES_tradnl" b="1" dirty="0" smtClean="0"/>
              <a:t>EL HECHO QUE  DEBE DE ABSTENERSE DE HACER </a:t>
            </a:r>
            <a:endParaRPr lang="es-ES_tradnl" b="1" dirty="0"/>
          </a:p>
        </p:txBody>
      </p:sp>
      <p:pic>
        <p:nvPicPr>
          <p:cNvPr id="9" name="Picture 2" descr="http://t0.gstatic.com/images?q=tbn:71k0ts9ruiSvoM:http://www.tadega.net/Fotos/d/87-2/dar.jpg"/>
          <p:cNvPicPr>
            <a:picLocks noChangeAspect="1" noChangeArrowheads="1"/>
          </p:cNvPicPr>
          <p:nvPr/>
        </p:nvPicPr>
        <p:blipFill>
          <a:blip r:embed="rId9" cstate="print"/>
          <a:srcRect/>
          <a:stretch>
            <a:fillRect/>
          </a:stretch>
        </p:blipFill>
        <p:spPr bwMode="auto">
          <a:xfrm>
            <a:off x="3810001" y="2895600"/>
            <a:ext cx="990600" cy="1076326"/>
          </a:xfrm>
          <a:prstGeom prst="rect">
            <a:avLst/>
          </a:prstGeom>
          <a:noFill/>
        </p:spPr>
      </p:pic>
      <p:pic>
        <p:nvPicPr>
          <p:cNvPr id="10" name="Picture 4" descr="http://t2.gstatic.com/images?q=tbn:8KJekgYDyvZjxM:http://www.tadega.net/Fotos/d/129-1/hacer_%2Bconstruir.jpg"/>
          <p:cNvPicPr>
            <a:picLocks noChangeAspect="1" noChangeArrowheads="1"/>
          </p:cNvPicPr>
          <p:nvPr/>
        </p:nvPicPr>
        <p:blipFill>
          <a:blip r:embed="rId10" cstate="print"/>
          <a:srcRect/>
          <a:stretch>
            <a:fillRect/>
          </a:stretch>
        </p:blipFill>
        <p:spPr bwMode="auto">
          <a:xfrm>
            <a:off x="6553200" y="2895600"/>
            <a:ext cx="1038225" cy="1228726"/>
          </a:xfrm>
          <a:prstGeom prst="rect">
            <a:avLst/>
          </a:prstGeom>
          <a:noFill/>
        </p:spPr>
      </p:pic>
      <p:pic>
        <p:nvPicPr>
          <p:cNvPr id="11" name="Picture 6" descr="http://t2.gstatic.com/images?q=tbn:RHgemAqcOR9oYM:http://www.adrformacion.com/udsimg/nego/3/esquema6.jpg"/>
          <p:cNvPicPr>
            <a:picLocks noChangeAspect="1" noChangeArrowheads="1"/>
          </p:cNvPicPr>
          <p:nvPr/>
        </p:nvPicPr>
        <p:blipFill>
          <a:blip r:embed="rId11" cstate="print"/>
          <a:srcRect/>
          <a:stretch>
            <a:fillRect/>
          </a:stretch>
        </p:blipFill>
        <p:spPr bwMode="auto">
          <a:xfrm>
            <a:off x="5374315" y="5263116"/>
            <a:ext cx="1409700" cy="1371600"/>
          </a:xfrm>
          <a:prstGeom prst="rect">
            <a:avLst/>
          </a:prstGeom>
          <a:noFill/>
        </p:spPr>
      </p:pic>
    </p:spTree>
    <p:custDataLst>
      <p:tags r:id="rId1"/>
    </p:custDataLst>
    <p:extLst>
      <p:ext uri="{BB962C8B-B14F-4D97-AF65-F5344CB8AC3E}">
        <p14:creationId xmlns:p14="http://schemas.microsoft.com/office/powerpoint/2010/main" val="12270477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dissolve">
                                      <p:cBhvr>
                                        <p:cTn id="7"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type="subTitle" idx="1"/>
          </p:nvPr>
        </p:nvSpPr>
        <p:spPr>
          <a:xfrm>
            <a:off x="304800" y="381000"/>
            <a:ext cx="8534400" cy="6096000"/>
          </a:xfrm>
        </p:spPr>
        <p:txBody>
          <a:bodyPr/>
          <a:lstStyle/>
          <a:p>
            <a:pPr marL="609600" indent="-609600" algn="just">
              <a:spcBef>
                <a:spcPct val="0"/>
              </a:spcBef>
              <a:buClrTx/>
              <a:buSzTx/>
              <a:buFont typeface="Times New Roman" pitchFamily="18" charset="0"/>
              <a:buAutoNum type="alphaLcParenR" startAt="4"/>
            </a:pPr>
            <a:r>
              <a:rPr lang="es-MX" b="1" dirty="0" smtClean="0">
                <a:solidFill>
                  <a:schemeClr val="tx1"/>
                </a:solidFill>
              </a:rPr>
              <a:t>CAUSA</a:t>
            </a:r>
          </a:p>
          <a:p>
            <a:pPr marL="609600" indent="-609600" algn="just">
              <a:spcBef>
                <a:spcPct val="0"/>
              </a:spcBef>
              <a:buClrTx/>
              <a:buSzTx/>
              <a:buFont typeface="Wingdings" pitchFamily="2" charset="2"/>
              <a:buChar char="q"/>
            </a:pPr>
            <a:r>
              <a:rPr lang="es-MX" b="1" dirty="0" smtClean="0">
                <a:solidFill>
                  <a:schemeClr val="tx1"/>
                </a:solidFill>
              </a:rPr>
              <a:t>Motivación que tiene una persona para realizar el negocio jurídico </a:t>
            </a:r>
          </a:p>
          <a:p>
            <a:pPr marL="609600" indent="-609600" algn="just">
              <a:spcBef>
                <a:spcPct val="0"/>
              </a:spcBef>
              <a:buClrTx/>
              <a:buSzTx/>
              <a:buFont typeface="Wingdings" pitchFamily="2" charset="2"/>
              <a:buChar char="q"/>
            </a:pPr>
            <a:r>
              <a:rPr lang="es-MX" b="1" dirty="0" smtClean="0">
                <a:solidFill>
                  <a:schemeClr val="tx1"/>
                </a:solidFill>
              </a:rPr>
              <a:t>Deben de estar de acuerdo a la ley no exista fraude.</a:t>
            </a:r>
          </a:p>
          <a:p>
            <a:pPr marL="609600" indent="-609600" algn="just">
              <a:spcBef>
                <a:spcPct val="0"/>
              </a:spcBef>
              <a:buClrTx/>
              <a:buSzTx/>
              <a:buFont typeface="Times New Roman" pitchFamily="18" charset="0"/>
              <a:buNone/>
            </a:pPr>
            <a:endParaRPr lang="es-MX" b="1" dirty="0" smtClean="0">
              <a:solidFill>
                <a:schemeClr val="tx1"/>
              </a:solidFill>
            </a:endParaRPr>
          </a:p>
          <a:p>
            <a:pPr marL="609600" indent="-609600" algn="just">
              <a:spcBef>
                <a:spcPct val="0"/>
              </a:spcBef>
              <a:buClrTx/>
              <a:buSzTx/>
              <a:buFont typeface="Times New Roman" pitchFamily="18" charset="0"/>
              <a:buAutoNum type="alphaLcParenR" startAt="5"/>
            </a:pPr>
            <a:r>
              <a:rPr lang="es-MX" b="1" dirty="0" smtClean="0">
                <a:solidFill>
                  <a:schemeClr val="tx1"/>
                </a:solidFill>
              </a:rPr>
              <a:t>FORMA  </a:t>
            </a:r>
            <a:endParaRPr lang="es-MX" b="1" dirty="0" smtClean="0">
              <a:solidFill>
                <a:schemeClr val="tx1"/>
              </a:solidFill>
            </a:endParaRPr>
          </a:p>
          <a:p>
            <a:pPr marL="609600" indent="-609600" algn="just">
              <a:spcBef>
                <a:spcPct val="0"/>
              </a:spcBef>
              <a:buClrTx/>
              <a:buSzTx/>
              <a:buFont typeface="Wingdings" pitchFamily="2" charset="2"/>
              <a:buChar char="q"/>
            </a:pPr>
            <a:r>
              <a:rPr lang="es-MX" b="1" dirty="0" smtClean="0">
                <a:solidFill>
                  <a:schemeClr val="tx1"/>
                </a:solidFill>
              </a:rPr>
              <a:t>Aquellos requisitos a los que debe sujetarse la relación contractual</a:t>
            </a:r>
          </a:p>
          <a:p>
            <a:pPr marL="609600" indent="-609600" algn="just">
              <a:spcBef>
                <a:spcPct val="0"/>
              </a:spcBef>
              <a:buClrTx/>
              <a:buSzTx/>
              <a:buFont typeface="Wingdings" pitchFamily="2" charset="2"/>
              <a:buChar char="q"/>
            </a:pPr>
            <a:r>
              <a:rPr lang="es-MX" b="1" dirty="0" smtClean="0">
                <a:solidFill>
                  <a:schemeClr val="tx1"/>
                </a:solidFill>
              </a:rPr>
              <a:t>El molde del contrato</a:t>
            </a:r>
          </a:p>
          <a:p>
            <a:pPr marL="609600" indent="-609600" algn="just">
              <a:spcBef>
                <a:spcPct val="0"/>
              </a:spcBef>
              <a:buClrTx/>
              <a:buSzTx/>
              <a:buFont typeface="Times New Roman" pitchFamily="18" charset="0"/>
              <a:buNone/>
            </a:pPr>
            <a:endParaRPr lang="es-MX" b="1" dirty="0" smtClean="0">
              <a:solidFill>
                <a:schemeClr val="tx1"/>
              </a:solidFill>
            </a:endParaRPr>
          </a:p>
          <a:p>
            <a:pPr marL="609600" indent="-609600" algn="just">
              <a:spcBef>
                <a:spcPct val="0"/>
              </a:spcBef>
              <a:buClrTx/>
              <a:buSzTx/>
              <a:buFont typeface="Times New Roman" pitchFamily="18" charset="0"/>
              <a:buNone/>
            </a:pPr>
            <a:endParaRPr lang="es-MX" b="1" dirty="0" smtClean="0">
              <a:solidFill>
                <a:schemeClr val="tx1"/>
              </a:solidFill>
            </a:endParaRPr>
          </a:p>
        </p:txBody>
      </p:sp>
      <p:pic>
        <p:nvPicPr>
          <p:cNvPr id="4" name="Picture 2" descr="http://t0.gstatic.com/images?q=tbn:U81QVOUmGeT-WM:http://elproyectomatriz.files.wordpress.com/2008/08/contrato.jpg">
            <a:hlinkClick r:id="rId4"/>
          </p:cNvPr>
          <p:cNvPicPr>
            <a:picLocks noChangeAspect="1" noChangeArrowheads="1"/>
          </p:cNvPicPr>
          <p:nvPr/>
        </p:nvPicPr>
        <p:blipFill>
          <a:blip r:embed="rId5" cstate="print"/>
          <a:srcRect/>
          <a:stretch>
            <a:fillRect/>
          </a:stretch>
        </p:blipFill>
        <p:spPr bwMode="auto">
          <a:xfrm>
            <a:off x="6084168" y="4509120"/>
            <a:ext cx="2831232" cy="2348880"/>
          </a:xfrm>
          <a:prstGeom prst="rect">
            <a:avLst/>
          </a:prstGeom>
          <a:noFill/>
        </p:spPr>
      </p:pic>
    </p:spTree>
    <p:custDataLst>
      <p:tags r:id="rId1"/>
    </p:custDataLst>
    <p:extLst>
      <p:ext uri="{BB962C8B-B14F-4D97-AF65-F5344CB8AC3E}">
        <p14:creationId xmlns:p14="http://schemas.microsoft.com/office/powerpoint/2010/main" val="33867006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dissolve">
                                      <p:cBhvr>
                                        <p:cTn id="7" dur="500"/>
                                        <p:tgtEl>
                                          <p:spTgt spid="18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type="subTitle" idx="1"/>
          </p:nvPr>
        </p:nvSpPr>
        <p:spPr>
          <a:xfrm>
            <a:off x="228600" y="381000"/>
            <a:ext cx="8686800" cy="6096000"/>
          </a:xfrm>
        </p:spPr>
        <p:txBody>
          <a:bodyPr/>
          <a:lstStyle/>
          <a:p>
            <a:pPr marL="609600" indent="-609600" algn="ctr" eaLnBrk="1" hangingPunct="1"/>
            <a:r>
              <a:rPr lang="es-MX" sz="2800" b="1" dirty="0" smtClean="0">
                <a:solidFill>
                  <a:schemeClr val="tx1"/>
                </a:solidFill>
                <a:latin typeface="Agency FB" pitchFamily="34" charset="0"/>
              </a:rPr>
              <a:t>ELEMENTOS ACCIDENTALES</a:t>
            </a:r>
          </a:p>
          <a:p>
            <a:pPr marL="609600" indent="-609600" algn="just" eaLnBrk="1" hangingPunct="1">
              <a:buFont typeface="Times New Roman" pitchFamily="18" charset="0"/>
              <a:buAutoNum type="alphaUcPeriod"/>
            </a:pPr>
            <a:r>
              <a:rPr lang="es-MX" sz="2800" b="1" dirty="0" smtClean="0">
                <a:solidFill>
                  <a:schemeClr val="tx1"/>
                </a:solidFill>
                <a:latin typeface="Agency FB" pitchFamily="34" charset="0"/>
              </a:rPr>
              <a:t>CONDICION: Acontecimiento futuro de realización incierta, si de tal depende que entre en vigor un negocio jurídico.</a:t>
            </a:r>
          </a:p>
          <a:p>
            <a:pPr marL="609600" indent="-609600" algn="just" eaLnBrk="1" hangingPunct="1">
              <a:buFont typeface="Wingdings" pitchFamily="2" charset="2"/>
              <a:buChar char="v"/>
            </a:pPr>
            <a:r>
              <a:rPr lang="es-MX" sz="2800" b="1" dirty="0" smtClean="0">
                <a:solidFill>
                  <a:schemeClr val="tx1"/>
                </a:solidFill>
                <a:latin typeface="Agency FB" pitchFamily="34" charset="0"/>
              </a:rPr>
              <a:t>Potestativa</a:t>
            </a:r>
          </a:p>
          <a:p>
            <a:pPr marL="609600" indent="-609600" algn="just" eaLnBrk="1" hangingPunct="1">
              <a:buFont typeface="Wingdings" pitchFamily="2" charset="2"/>
              <a:buChar char="v"/>
            </a:pPr>
            <a:r>
              <a:rPr lang="es-MX" sz="2800" b="1" dirty="0" smtClean="0">
                <a:solidFill>
                  <a:schemeClr val="tx1"/>
                </a:solidFill>
                <a:latin typeface="Agency FB" pitchFamily="34" charset="0"/>
              </a:rPr>
              <a:t>Casual </a:t>
            </a:r>
          </a:p>
          <a:p>
            <a:pPr marL="609600" indent="-609600" algn="just" eaLnBrk="1" hangingPunct="1">
              <a:buFont typeface="Wingdings" pitchFamily="2" charset="2"/>
              <a:buChar char="v"/>
            </a:pPr>
            <a:r>
              <a:rPr lang="es-MX" sz="2800" b="1" dirty="0" smtClean="0">
                <a:solidFill>
                  <a:schemeClr val="tx1"/>
                </a:solidFill>
                <a:latin typeface="Agency FB" pitchFamily="34" charset="0"/>
              </a:rPr>
              <a:t>Mixta</a:t>
            </a:r>
          </a:p>
          <a:p>
            <a:pPr marL="609600" indent="-609600" algn="just" eaLnBrk="1" hangingPunct="1">
              <a:buFont typeface="Times New Roman" pitchFamily="18" charset="0"/>
              <a:buAutoNum type="alphaUcPeriod" startAt="2"/>
            </a:pPr>
            <a:r>
              <a:rPr lang="es-MX" sz="2800" b="1" dirty="0" smtClean="0">
                <a:solidFill>
                  <a:schemeClr val="tx1"/>
                </a:solidFill>
                <a:latin typeface="Agency FB" pitchFamily="34" charset="0"/>
              </a:rPr>
              <a:t>TERMINO: Acontecimiento futuro de realización cierta del cual depende la entrada en vigor o la cancelación de un negocio jurídico.</a:t>
            </a:r>
          </a:p>
          <a:p>
            <a:pPr marL="609600" indent="-609600" algn="just" eaLnBrk="1" hangingPunct="1">
              <a:buFont typeface="Times New Roman" pitchFamily="18" charset="0"/>
              <a:buAutoNum type="alphaUcPeriod" startAt="3"/>
            </a:pPr>
            <a:r>
              <a:rPr lang="es-MX" sz="2800" b="1" dirty="0" smtClean="0">
                <a:solidFill>
                  <a:schemeClr val="tx1"/>
                </a:solidFill>
                <a:latin typeface="Agency FB" pitchFamily="34" charset="0"/>
              </a:rPr>
              <a:t>MODO O CARGA : Gravamen impuesto a una persona en un acto de liberalidad en una donación, legado o manumisión. </a:t>
            </a:r>
          </a:p>
          <a:p>
            <a:pPr marL="609600" indent="-609600" eaLnBrk="1" hangingPunct="1"/>
            <a:endParaRPr lang="es-MX" sz="2800" b="1" dirty="0" smtClean="0">
              <a:solidFill>
                <a:schemeClr val="tx1"/>
              </a:solidFill>
              <a:latin typeface="Agency FB" pitchFamily="34" charset="0"/>
            </a:endParaRPr>
          </a:p>
        </p:txBody>
      </p:sp>
    </p:spTree>
    <p:custDataLst>
      <p:tags r:id="rId1"/>
    </p:custDataLst>
    <p:extLst>
      <p:ext uri="{BB962C8B-B14F-4D97-AF65-F5344CB8AC3E}">
        <p14:creationId xmlns:p14="http://schemas.microsoft.com/office/powerpoint/2010/main" val="34961403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dissolve">
                                      <p:cBhvr>
                                        <p:cTn id="7"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677656"/>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Bibliografía del tema:</a:t>
            </a:r>
          </a:p>
          <a:p>
            <a:endParaRPr lang="es-ES" sz="2800" b="1" dirty="0">
              <a:solidFill>
                <a:prstClr val="black"/>
              </a:solidFill>
              <a:latin typeface="Arial" pitchFamily="34" charset="0"/>
              <a:cs typeface="Arial" pitchFamily="34" charset="0"/>
            </a:endParaRPr>
          </a:p>
          <a:p>
            <a:pPr marL="457200" indent="-457200" algn="just">
              <a:buFont typeface="Wingdings" pitchFamily="2" charset="2"/>
              <a:buChar char="ü"/>
            </a:pPr>
            <a:r>
              <a:rPr lang="es-MX" sz="2800" b="1" dirty="0" smtClean="0">
                <a:solidFill>
                  <a:prstClr val="black"/>
                </a:solidFill>
                <a:latin typeface="Agency FB" pitchFamily="34" charset="0"/>
                <a:cs typeface="Arial" pitchFamily="34" charset="0"/>
              </a:rPr>
              <a:t>Morineau</a:t>
            </a:r>
            <a:r>
              <a:rPr lang="es-MX" sz="2800" b="1" dirty="0" smtClean="0">
                <a:solidFill>
                  <a:prstClr val="black"/>
                </a:solidFill>
                <a:latin typeface="Agency FB" pitchFamily="34" charset="0"/>
                <a:cs typeface="Arial" pitchFamily="34" charset="0"/>
              </a:rPr>
              <a:t> </a:t>
            </a:r>
            <a:r>
              <a:rPr lang="es-MX" sz="2800" b="1" dirty="0" smtClean="0">
                <a:solidFill>
                  <a:prstClr val="black"/>
                </a:solidFill>
                <a:latin typeface="Agency FB" pitchFamily="34" charset="0"/>
                <a:cs typeface="Arial" pitchFamily="34" charset="0"/>
              </a:rPr>
              <a:t>Iduarte</a:t>
            </a:r>
            <a:r>
              <a:rPr lang="es-MX" sz="2800" b="1" dirty="0" smtClean="0">
                <a:solidFill>
                  <a:prstClr val="black"/>
                </a:solidFill>
                <a:latin typeface="Agency FB" pitchFamily="34" charset="0"/>
                <a:cs typeface="Arial" pitchFamily="34" charset="0"/>
              </a:rPr>
              <a:t> Martha ,  Iglesias González Román  (). </a:t>
            </a:r>
            <a:r>
              <a:rPr lang="es-MX" sz="2800" b="1" dirty="0">
                <a:solidFill>
                  <a:prstClr val="black"/>
                </a:solidFill>
                <a:latin typeface="Agency FB" pitchFamily="34" charset="0"/>
                <a:cs typeface="Arial" pitchFamily="34" charset="0"/>
              </a:rPr>
              <a:t> </a:t>
            </a:r>
            <a:r>
              <a:rPr lang="es-MX" sz="2800" b="1" dirty="0" smtClean="0">
                <a:solidFill>
                  <a:prstClr val="black"/>
                </a:solidFill>
                <a:latin typeface="Agency FB" pitchFamily="34" charset="0"/>
                <a:cs typeface="Arial" pitchFamily="34" charset="0"/>
              </a:rPr>
              <a:t>Derecho Romano. </a:t>
            </a:r>
            <a:r>
              <a:rPr lang="es-MX" sz="2800" b="1" dirty="0">
                <a:solidFill>
                  <a:prstClr val="black"/>
                </a:solidFill>
                <a:latin typeface="Agency FB" pitchFamily="34" charset="0"/>
                <a:cs typeface="Arial" pitchFamily="34" charset="0"/>
              </a:rPr>
              <a:t>México : Oxford.</a:t>
            </a:r>
          </a:p>
          <a:p>
            <a:pPr marL="457200" indent="-457200" algn="just">
              <a:buFont typeface="Wingdings" pitchFamily="2" charset="2"/>
              <a:buChar char="ü"/>
            </a:pPr>
            <a:r>
              <a:rPr lang="es-ES" sz="2800" b="1" dirty="0" smtClean="0">
                <a:solidFill>
                  <a:prstClr val="black"/>
                </a:solidFill>
                <a:latin typeface="Agency FB" pitchFamily="34" charset="0"/>
              </a:rPr>
              <a:t>Petit</a:t>
            </a:r>
            <a:r>
              <a:rPr lang="es-ES" sz="2800" b="1" dirty="0" smtClean="0">
                <a:solidFill>
                  <a:prstClr val="black"/>
                </a:solidFill>
                <a:latin typeface="Agency FB" pitchFamily="34" charset="0"/>
              </a:rPr>
              <a:t>, Eugenio . </a:t>
            </a:r>
            <a:r>
              <a:rPr lang="es-ES" sz="2800" b="1" dirty="0">
                <a:solidFill>
                  <a:prstClr val="black"/>
                </a:solidFill>
                <a:latin typeface="Agency FB" pitchFamily="34" charset="0"/>
              </a:rPr>
              <a:t>(2005). </a:t>
            </a:r>
            <a:r>
              <a:rPr lang="es-ES" sz="2800" b="1" dirty="0" smtClean="0">
                <a:solidFill>
                  <a:prstClr val="black"/>
                </a:solidFill>
                <a:latin typeface="Agency FB" pitchFamily="34" charset="0"/>
              </a:rPr>
              <a:t>Derecho Romano </a:t>
            </a:r>
            <a:r>
              <a:rPr lang="es-ES" sz="2800" b="1" dirty="0">
                <a:solidFill>
                  <a:prstClr val="black"/>
                </a:solidFill>
                <a:latin typeface="Agency FB" pitchFamily="34" charset="0"/>
              </a:rPr>
              <a:t>.México</a:t>
            </a:r>
            <a:r>
              <a:rPr lang="es-ES" sz="2800" b="1" dirty="0">
                <a:solidFill>
                  <a:prstClr val="black"/>
                </a:solidFill>
              </a:rPr>
              <a:t>: Porrúa. </a:t>
            </a:r>
            <a:r>
              <a:rPr lang="es-MX" sz="2800" b="1" dirty="0" smtClean="0">
                <a:solidFill>
                  <a:prstClr val="black"/>
                </a:solidFill>
                <a:latin typeface="Agency FB" pitchFamily="34" charset="0"/>
              </a:rPr>
              <a:t>Código </a:t>
            </a:r>
            <a:r>
              <a:rPr lang="es-MX" sz="2800" b="1" dirty="0">
                <a:solidFill>
                  <a:prstClr val="black"/>
                </a:solidFill>
                <a:latin typeface="Agency FB" pitchFamily="34" charset="0"/>
              </a:rPr>
              <a:t>Civil para el Estado de Hidalgo(2013). </a:t>
            </a:r>
            <a:r>
              <a:rPr lang="es-MX" sz="2800" b="1" dirty="0">
                <a:solidFill>
                  <a:prstClr val="black"/>
                </a:solidFill>
                <a:latin typeface="Agency FB" pitchFamily="34" charset="0"/>
              </a:rPr>
              <a:t>Anaya </a:t>
            </a:r>
            <a:endParaRPr lang="es-MX" sz="2800" dirty="0">
              <a:solidFill>
                <a:prstClr val="black"/>
              </a:solidFill>
            </a:endParaRPr>
          </a:p>
        </p:txBody>
      </p:sp>
    </p:spTree>
    <p:extLst>
      <p:ext uri="{BB962C8B-B14F-4D97-AF65-F5344CB8AC3E}">
        <p14:creationId xmlns:p14="http://schemas.microsoft.com/office/powerpoint/2010/main" val="3080940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863417"/>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Tema: </a:t>
            </a:r>
            <a:r>
              <a:rPr lang="es-MX" sz="2800" b="1" dirty="0" smtClean="0">
                <a:solidFill>
                  <a:prstClr val="black"/>
                </a:solidFill>
                <a:latin typeface="Arial" pitchFamily="34" charset="0"/>
                <a:cs typeface="Arial" pitchFamily="34" charset="0"/>
              </a:rPr>
              <a:t>Los Contratos  </a:t>
            </a:r>
            <a:endParaRPr lang="es-MX" sz="2800" b="1" dirty="0">
              <a:solidFill>
                <a:prstClr val="black"/>
              </a:solidFill>
              <a:latin typeface="Arial" pitchFamily="34" charset="0"/>
              <a:cs typeface="Arial" pitchFamily="34" charset="0"/>
            </a:endParaRPr>
          </a:p>
          <a:p>
            <a:pPr algn="just"/>
            <a:endParaRPr lang="es-MX" sz="2800" b="1" dirty="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Resumen: Una de las fuentes de las obligaciones es el Contrato, entendido este como el acuerdo de voluntades para crear una o varias obligaciones, peor para que este acuerdo de voluntades tenga validez jurídica es necesario que este sancionado por el legislador mediante una acción determinada.</a:t>
            </a:r>
          </a:p>
          <a:p>
            <a:pPr algn="just"/>
            <a:r>
              <a:rPr lang="es-MX" sz="2800" b="1" dirty="0" smtClean="0">
                <a:solidFill>
                  <a:prstClr val="black"/>
                </a:solidFill>
                <a:latin typeface="Arial" pitchFamily="34" charset="0"/>
                <a:cs typeface="Arial" pitchFamily="34" charset="0"/>
              </a:rPr>
              <a:t>Así vamos a encontrar que los diversos contratos que existen  tienen en común una serie de elementos   generales o esenciales in los cuales no podríamos hablar de  uno u otro contrato.  </a:t>
            </a:r>
            <a:endParaRPr lang="es-MX" sz="2800" b="1" dirty="0">
              <a:solidFill>
                <a:prstClr val="black"/>
              </a:solidFill>
              <a:latin typeface="Arial" pitchFamily="34" charset="0"/>
              <a:cs typeface="Arial" pitchFamily="34" charset="0"/>
            </a:endParaRPr>
          </a:p>
          <a:p>
            <a:pPr algn="just"/>
            <a:endParaRPr lang="es-MX" sz="2800" b="1" dirty="0">
              <a:solidFill>
                <a:prstClr val="black"/>
              </a:solidFill>
              <a:latin typeface="Arial" pitchFamily="34" charset="0"/>
              <a:cs typeface="Arial" pitchFamily="34" charset="0"/>
            </a:endParaRPr>
          </a:p>
          <a:p>
            <a:pPr algn="just"/>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220911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548680"/>
            <a:ext cx="7920880" cy="5632311"/>
          </a:xfrm>
          <a:prstGeom prst="rect">
            <a:avLst/>
          </a:prstGeom>
        </p:spPr>
        <p:txBody>
          <a:bodyPr wrap="square">
            <a:spAutoFit/>
          </a:bodyPr>
          <a:lstStyle/>
          <a:p>
            <a:pPr algn="just"/>
            <a:r>
              <a:rPr lang="es-MX" sz="2400" b="1" dirty="0">
                <a:solidFill>
                  <a:prstClr val="black"/>
                </a:solidFill>
                <a:latin typeface="Arial" pitchFamily="34" charset="0"/>
                <a:cs typeface="Arial" pitchFamily="34" charset="0"/>
              </a:rPr>
              <a:t>Abstract</a:t>
            </a:r>
            <a:r>
              <a:rPr lang="es-MX" sz="2400" b="1" dirty="0">
                <a:solidFill>
                  <a:prstClr val="black"/>
                </a:solidFill>
                <a:latin typeface="Arial" pitchFamily="34" charset="0"/>
                <a:cs typeface="Arial" pitchFamily="34" charset="0"/>
              </a:rPr>
              <a:t>: </a:t>
            </a:r>
            <a:r>
              <a:rPr lang="en-US" sz="2400" dirty="0" smtClean="0">
                <a:effectLst/>
              </a:rPr>
              <a:t>One of the sources of obligations is the contract, understood as the voluntary agreement to create one or more obligations, worse for this voluntary agreement having legal validity is necessary that this sanctioned by the legislator through an action. </a:t>
            </a:r>
            <a:br>
              <a:rPr lang="en-US" sz="2400" dirty="0" smtClean="0">
                <a:effectLst/>
              </a:rPr>
            </a:br>
            <a:r>
              <a:rPr lang="en-US" sz="2400" dirty="0" smtClean="0">
                <a:effectLst/>
              </a:rPr>
              <a:t>Thus we find that there are various contracts have in common a number of general or essential elements in which we could not speak of either contract.</a:t>
            </a:r>
            <a:endParaRPr lang="es-MX" sz="2400" b="1" dirty="0">
              <a:solidFill>
                <a:prstClr val="black"/>
              </a:solidFill>
              <a:latin typeface="Arial" pitchFamily="34" charset="0"/>
              <a:cs typeface="Arial" pitchFamily="34" charset="0"/>
            </a:endParaRPr>
          </a:p>
          <a:p>
            <a:pPr algn="just"/>
            <a:endParaRPr lang="es-MX" sz="2400" b="1" dirty="0">
              <a:solidFill>
                <a:prstClr val="black"/>
              </a:solidFill>
              <a:latin typeface="Arial" pitchFamily="34" charset="0"/>
              <a:cs typeface="Arial" pitchFamily="34" charset="0"/>
            </a:endParaRPr>
          </a:p>
          <a:p>
            <a:pPr algn="just"/>
            <a:r>
              <a:rPr lang="es-MX" sz="2400" b="1" dirty="0">
                <a:solidFill>
                  <a:prstClr val="black"/>
                </a:solidFill>
                <a:latin typeface="Arial" pitchFamily="34" charset="0"/>
                <a:cs typeface="Arial" pitchFamily="34" charset="0"/>
              </a:rPr>
              <a:t> Palabras clave</a:t>
            </a:r>
            <a:r>
              <a:rPr lang="es-MX" sz="2400" b="1" dirty="0">
                <a:solidFill>
                  <a:prstClr val="black"/>
                </a:solidFill>
                <a:latin typeface="Arial" pitchFamily="34" charset="0"/>
                <a:cs typeface="Arial" pitchFamily="34" charset="0"/>
              </a:rPr>
              <a:t>: </a:t>
            </a:r>
            <a:r>
              <a:rPr lang="es-MX" sz="2400" b="1" dirty="0" smtClean="0">
                <a:solidFill>
                  <a:prstClr val="black"/>
                </a:solidFill>
                <a:latin typeface="Arial" pitchFamily="34" charset="0"/>
                <a:cs typeface="Arial" pitchFamily="34" charset="0"/>
              </a:rPr>
              <a:t> </a:t>
            </a:r>
            <a:r>
              <a:rPr lang="es-MX" sz="2400" dirty="0" smtClean="0">
                <a:solidFill>
                  <a:prstClr val="black"/>
                </a:solidFill>
                <a:latin typeface="Arial" pitchFamily="34" charset="0"/>
                <a:cs typeface="Arial" pitchFamily="34" charset="0"/>
              </a:rPr>
              <a:t>Contrato, obligación, elementos, consentimiento, sujetos, error, dolo, intimidación </a:t>
            </a:r>
          </a:p>
          <a:p>
            <a:pPr algn="just"/>
            <a:endParaRPr lang="es-MX" sz="2400" b="1" dirty="0">
              <a:solidFill>
                <a:prstClr val="black"/>
              </a:solidFill>
              <a:latin typeface="Arial" pitchFamily="34" charset="0"/>
              <a:cs typeface="Arial" pitchFamily="34" charset="0"/>
            </a:endParaRPr>
          </a:p>
          <a:p>
            <a:pPr algn="just"/>
            <a:endParaRPr lang="es-MX" sz="2400" b="1" dirty="0" smtClean="0">
              <a:solidFill>
                <a:prstClr val="black"/>
              </a:solidFill>
              <a:latin typeface="Arial" pitchFamily="34" charset="0"/>
              <a:cs typeface="Arial" pitchFamily="34" charset="0"/>
            </a:endParaRPr>
          </a:p>
          <a:p>
            <a:pPr algn="just"/>
            <a:r>
              <a:rPr lang="es-MX" sz="2400" b="1" dirty="0" smtClean="0">
                <a:solidFill>
                  <a:prstClr val="black"/>
                </a:solidFill>
                <a:latin typeface="Arial" pitchFamily="34" charset="0"/>
                <a:cs typeface="Arial" pitchFamily="34" charset="0"/>
              </a:rPr>
              <a:t>Keywords</a:t>
            </a:r>
            <a:r>
              <a:rPr lang="es-MX" sz="2400" b="1" dirty="0">
                <a:solidFill>
                  <a:prstClr val="black"/>
                </a:solidFill>
                <a:latin typeface="Arial" pitchFamily="34" charset="0"/>
                <a:cs typeface="Arial" pitchFamily="34" charset="0"/>
              </a:rPr>
              <a:t>: </a:t>
            </a:r>
            <a:r>
              <a:rPr lang="es-MX" sz="2400" dirty="0" smtClean="0">
                <a:effectLst/>
              </a:rPr>
              <a:t>Contract</a:t>
            </a:r>
            <a:r>
              <a:rPr lang="es-MX" sz="2400" dirty="0" smtClean="0">
                <a:effectLst/>
              </a:rPr>
              <a:t>, </a:t>
            </a:r>
            <a:r>
              <a:rPr lang="es-MX" sz="2400" dirty="0" smtClean="0">
                <a:effectLst/>
              </a:rPr>
              <a:t>obligation</a:t>
            </a:r>
            <a:r>
              <a:rPr lang="es-MX" sz="2400" dirty="0" smtClean="0">
                <a:effectLst/>
              </a:rPr>
              <a:t>, </a:t>
            </a:r>
            <a:r>
              <a:rPr lang="es-MX" sz="2400" dirty="0" smtClean="0">
                <a:effectLst/>
              </a:rPr>
              <a:t>elements</a:t>
            </a:r>
            <a:r>
              <a:rPr lang="es-MX" sz="2400" dirty="0" smtClean="0">
                <a:effectLst/>
              </a:rPr>
              <a:t>, </a:t>
            </a:r>
            <a:r>
              <a:rPr lang="es-MX" sz="2400" dirty="0" smtClean="0">
                <a:effectLst/>
              </a:rPr>
              <a:t>consent</a:t>
            </a:r>
            <a:r>
              <a:rPr lang="es-MX" sz="2400" dirty="0" smtClean="0">
                <a:effectLst/>
              </a:rPr>
              <a:t>, </a:t>
            </a:r>
            <a:r>
              <a:rPr lang="es-MX" sz="2400" dirty="0" smtClean="0">
                <a:effectLst/>
              </a:rPr>
              <a:t>subjects</a:t>
            </a:r>
            <a:r>
              <a:rPr lang="es-MX" sz="2400" dirty="0" smtClean="0">
                <a:effectLst/>
              </a:rPr>
              <a:t>, error, </a:t>
            </a:r>
            <a:r>
              <a:rPr lang="es-MX" sz="2400" dirty="0" smtClean="0">
                <a:effectLst/>
              </a:rPr>
              <a:t>fraud</a:t>
            </a:r>
            <a:r>
              <a:rPr lang="es-MX" sz="2400" dirty="0" smtClean="0">
                <a:effectLst/>
              </a:rPr>
              <a:t>, </a:t>
            </a:r>
            <a:r>
              <a:rPr lang="es-MX" sz="2400" dirty="0" smtClean="0">
                <a:effectLst/>
              </a:rPr>
              <a:t>intimidation</a:t>
            </a:r>
            <a:endParaRPr lang="es-MX" sz="2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08534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467544" y="404664"/>
            <a:ext cx="8136904" cy="4031873"/>
          </a:xfrm>
          <a:prstGeom prst="rect">
            <a:avLst/>
          </a:prstGeom>
          <a:noFill/>
        </p:spPr>
        <p:txBody>
          <a:bodyPr wrap="square" rtlCol="0">
            <a:spAutoFit/>
          </a:bodyPr>
          <a:lstStyle/>
          <a:p>
            <a:pPr algn="just"/>
            <a:r>
              <a:rPr lang="es-MX" sz="3200" b="1" dirty="0">
                <a:solidFill>
                  <a:prstClr val="black"/>
                </a:solidFill>
                <a:latin typeface="Arial" pitchFamily="34" charset="0"/>
                <a:cs typeface="Arial" pitchFamily="34" charset="0"/>
              </a:rPr>
              <a:t>Objetivo </a:t>
            </a:r>
            <a:r>
              <a:rPr lang="es-MX" sz="3200" b="1" dirty="0">
                <a:solidFill>
                  <a:prstClr val="black"/>
                </a:solidFill>
                <a:latin typeface="Arial" pitchFamily="34" charset="0"/>
                <a:cs typeface="Arial" pitchFamily="34" charset="0"/>
              </a:rPr>
              <a:t>general:</a:t>
            </a:r>
          </a:p>
          <a:p>
            <a:pPr algn="just"/>
            <a:endParaRPr lang="es-MX" sz="3200" b="1" dirty="0">
              <a:solidFill>
                <a:prstClr val="black"/>
              </a:solidFill>
              <a:latin typeface="Arial" pitchFamily="34" charset="0"/>
              <a:cs typeface="Arial" pitchFamily="34" charset="0"/>
            </a:endParaRPr>
          </a:p>
          <a:p>
            <a:pPr algn="just"/>
            <a:r>
              <a:rPr lang="es-ES" sz="3200" dirty="0">
                <a:latin typeface="Arial" pitchFamily="34" charset="0"/>
                <a:cs typeface="Arial" pitchFamily="34" charset="0"/>
              </a:rPr>
              <a:t>Que el alumno  conozca el acervo de  cultura y técnica  que desde el punto  de vista histórico le sirva para nutrirse en el conocimiento y aprendizaje de la jurisprudencia romana</a:t>
            </a:r>
            <a:endParaRPr lang="es-MX" sz="3200" dirty="0">
              <a:solidFill>
                <a:prstClr val="black">
                  <a:lumMod val="75000"/>
                  <a:lumOff val="25000"/>
                </a:prstClr>
              </a:solidFill>
              <a:latin typeface="Arial" pitchFamily="34" charset="0"/>
              <a:cs typeface="Arial" pitchFamily="34" charset="0"/>
            </a:endParaRPr>
          </a:p>
          <a:p>
            <a:pPr algn="just"/>
            <a:endParaRPr lang="es-MX" sz="32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819310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401205"/>
          </a:xfrm>
          <a:prstGeom prst="rect">
            <a:avLst/>
          </a:prstGeom>
          <a:noFill/>
        </p:spPr>
        <p:txBody>
          <a:bodyPr wrap="square" rtlCol="0">
            <a:spAutoFit/>
          </a:bodyPr>
          <a:lstStyle/>
          <a:p>
            <a:r>
              <a:rPr lang="es-MX" sz="2800" dirty="0">
                <a:solidFill>
                  <a:prstClr val="black"/>
                </a:solidFill>
                <a:latin typeface="Arial" pitchFamily="34" charset="0"/>
                <a:cs typeface="Arial" pitchFamily="34" charset="0"/>
              </a:rPr>
              <a:t>UNIDAD III:</a:t>
            </a:r>
            <a:endParaRPr lang="es-MX" sz="2800" b="1" dirty="0">
              <a:solidFill>
                <a:prstClr val="black"/>
              </a:solidFill>
              <a:latin typeface="Arial" pitchFamily="34" charset="0"/>
              <a:cs typeface="Arial" pitchFamily="34" charset="0"/>
            </a:endParaRPr>
          </a:p>
          <a:p>
            <a:r>
              <a:rPr lang="es-MX" sz="2800" b="1" dirty="0" smtClean="0">
                <a:solidFill>
                  <a:prstClr val="black"/>
                </a:solidFill>
                <a:latin typeface="Arial" pitchFamily="34" charset="0"/>
                <a:cs typeface="Arial" pitchFamily="34" charset="0"/>
              </a:rPr>
              <a:t>Nombre </a:t>
            </a:r>
            <a:r>
              <a:rPr lang="es-MX" sz="2800" b="1" dirty="0">
                <a:solidFill>
                  <a:prstClr val="black"/>
                </a:solidFill>
                <a:latin typeface="Arial" pitchFamily="34" charset="0"/>
                <a:cs typeface="Arial" pitchFamily="34" charset="0"/>
              </a:rPr>
              <a:t>de la unidad</a:t>
            </a:r>
            <a:r>
              <a:rPr lang="es-MX" sz="2800" b="1" dirty="0">
                <a:solidFill>
                  <a:prstClr val="black"/>
                </a:solidFill>
                <a:latin typeface="Arial" pitchFamily="34" charset="0"/>
                <a:cs typeface="Arial" pitchFamily="34" charset="0"/>
              </a:rPr>
              <a:t>:  </a:t>
            </a:r>
            <a:r>
              <a:rPr lang="es-MX" sz="2800" b="1" dirty="0" smtClean="0">
                <a:solidFill>
                  <a:prstClr val="black"/>
                </a:solidFill>
                <a:latin typeface="Arial" pitchFamily="34" charset="0"/>
                <a:cs typeface="Arial" pitchFamily="34" charset="0"/>
              </a:rPr>
              <a:t>LOS CONTRATOS Y OTRAS FUENTES DE LAS OBLIGACIONES </a:t>
            </a:r>
            <a:endParaRPr lang="es-MX" sz="2800" b="1" dirty="0">
              <a:solidFill>
                <a:prstClr val="black"/>
              </a:solidFill>
              <a:latin typeface="Arial" pitchFamily="34" charset="0"/>
              <a:cs typeface="Arial" pitchFamily="34" charset="0"/>
            </a:endParaRPr>
          </a:p>
          <a:p>
            <a:endParaRPr lang="es-MX" sz="2800" b="1" dirty="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Objetivo </a:t>
            </a:r>
            <a:r>
              <a:rPr lang="es-MX" sz="2800" b="1" dirty="0">
                <a:solidFill>
                  <a:prstClr val="black"/>
                </a:solidFill>
                <a:latin typeface="Arial" pitchFamily="34" charset="0"/>
                <a:cs typeface="Arial" pitchFamily="34" charset="0"/>
              </a:rPr>
              <a:t>de la unidad</a:t>
            </a:r>
            <a:r>
              <a:rPr lang="es-MX" sz="2800" b="1" dirty="0">
                <a:solidFill>
                  <a:prstClr val="black"/>
                </a:solidFill>
                <a:latin typeface="Arial" pitchFamily="34" charset="0"/>
                <a:cs typeface="Arial" pitchFamily="34" charset="0"/>
              </a:rPr>
              <a:t>:  </a:t>
            </a:r>
            <a:r>
              <a:rPr lang="es-ES" sz="2800" dirty="0"/>
              <a:t>Definir y explicar el concepto de contrato, así como la diferencia entre contratos nominados e innominados, los cuasicontratos y cuasidelitos y la enumeración de cada uno de ellos.</a:t>
            </a:r>
            <a:endParaRPr lang="es-MX" sz="2800" dirty="0"/>
          </a:p>
          <a:p>
            <a:pPr algn="just"/>
            <a:endParaRPr lang="es-MX" sz="2800" dirty="0">
              <a:solidFill>
                <a:prstClr val="black"/>
              </a:solidFill>
            </a:endParaRPr>
          </a:p>
          <a:p>
            <a:pPr algn="just"/>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92925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19812" y="1052736"/>
            <a:ext cx="8419095" cy="4832092"/>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Tema:</a:t>
            </a:r>
            <a:r>
              <a:rPr lang="es-MX" sz="2800" b="1" dirty="0">
                <a:solidFill>
                  <a:prstClr val="black"/>
                </a:solidFill>
                <a:latin typeface="Arial" pitchFamily="34" charset="0"/>
                <a:cs typeface="Arial" pitchFamily="34" charset="0"/>
              </a:rPr>
              <a:t> </a:t>
            </a:r>
            <a:r>
              <a:rPr lang="es-MX" sz="2800" b="1" dirty="0">
                <a:solidFill>
                  <a:prstClr val="black"/>
                </a:solidFill>
                <a:latin typeface="Arial" pitchFamily="34" charset="0"/>
                <a:cs typeface="Arial" pitchFamily="34" charset="0"/>
              </a:rPr>
              <a:t> </a:t>
            </a:r>
            <a:r>
              <a:rPr lang="es-MX" sz="2800" b="1" dirty="0" smtClean="0">
                <a:solidFill>
                  <a:prstClr val="black"/>
                </a:solidFill>
                <a:latin typeface="Arial" pitchFamily="34" charset="0"/>
                <a:cs typeface="Arial" pitchFamily="34" charset="0"/>
              </a:rPr>
              <a:t>3.1 Noción de Contrato</a:t>
            </a:r>
          </a:p>
          <a:p>
            <a:r>
              <a:rPr lang="es-MX" sz="2800" b="1" dirty="0" smtClean="0">
                <a:solidFill>
                  <a:prstClr val="black"/>
                </a:solidFill>
                <a:latin typeface="Arial" pitchFamily="34" charset="0"/>
                <a:cs typeface="Arial" pitchFamily="34" charset="0"/>
              </a:rPr>
              <a:t>            3.2 Elementos del Contrato </a:t>
            </a:r>
            <a:endParaRPr lang="es-MX" sz="2800" b="1" dirty="0">
              <a:solidFill>
                <a:prstClr val="black"/>
              </a:solidFill>
            </a:endParaRPr>
          </a:p>
          <a:p>
            <a:pPr algn="just"/>
            <a:r>
              <a:rPr lang="es-MX" sz="2800" b="1" dirty="0" smtClean="0">
                <a:solidFill>
                  <a:prstClr val="black"/>
                </a:solidFill>
                <a:latin typeface="Arial" pitchFamily="34" charset="0"/>
                <a:cs typeface="Arial" pitchFamily="34" charset="0"/>
              </a:rPr>
              <a:t>Introducción: Un contrato es un acuerdo de dos o mas voluntades    que producen o transfieren las obligaciones  o derecho es por ello la fuente mas común de las obligaciones. </a:t>
            </a:r>
          </a:p>
          <a:p>
            <a:pPr algn="just"/>
            <a:r>
              <a:rPr lang="es-MX" sz="2800" b="1" dirty="0" smtClean="0">
                <a:solidFill>
                  <a:prstClr val="black"/>
                </a:solidFill>
                <a:latin typeface="Arial" pitchFamily="34" charset="0"/>
                <a:cs typeface="Arial" pitchFamily="34" charset="0"/>
              </a:rPr>
              <a:t>Para que el contrato valga y surta efectos jurídicos es necesario que contenga los elementos indispensables para su nacimiento y eficacia, dichos elementos han sido mas importantes unos que otros según la época.</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774598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228600"/>
            <a:ext cx="7772400" cy="1066800"/>
          </a:xfrm>
        </p:spPr>
        <p:txBody>
          <a:bodyPr/>
          <a:lstStyle/>
          <a:p>
            <a:pPr algn="ctr" eaLnBrk="1" hangingPunct="1"/>
            <a:r>
              <a:rPr lang="es-MX" sz="3200" b="1" dirty="0" smtClean="0"/>
              <a:t>CONTRATO</a:t>
            </a:r>
            <a:endParaRPr lang="es-ES" sz="3200" b="1" dirty="0" smtClean="0"/>
          </a:p>
        </p:txBody>
      </p:sp>
      <p:sp>
        <p:nvSpPr>
          <p:cNvPr id="4099" name="Rectangle 3"/>
          <p:cNvSpPr>
            <a:spLocks noGrp="1" noChangeArrowheads="1"/>
          </p:cNvSpPr>
          <p:nvPr>
            <p:ph type="subTitle" idx="1"/>
          </p:nvPr>
        </p:nvSpPr>
        <p:spPr>
          <a:xfrm>
            <a:off x="457200" y="1371600"/>
            <a:ext cx="8305800" cy="5105400"/>
          </a:xfrm>
        </p:spPr>
        <p:txBody>
          <a:bodyPr/>
          <a:lstStyle/>
          <a:p>
            <a:pPr algn="just" eaLnBrk="1" hangingPunct="1">
              <a:buClr>
                <a:srgbClr val="E9E9E9"/>
              </a:buClr>
              <a:buFont typeface="Wingdings" pitchFamily="2" charset="2"/>
              <a:buChar char="q"/>
            </a:pPr>
            <a:r>
              <a:rPr lang="es-MX" sz="2800" b="1" dirty="0" smtClean="0">
                <a:solidFill>
                  <a:schemeClr val="tx1"/>
                </a:solidFill>
              </a:rPr>
              <a:t> Acuerdo de voluntades entre varias personas que tiene por objeto producir obligaciones civiles.</a:t>
            </a:r>
          </a:p>
          <a:p>
            <a:pPr algn="just" eaLnBrk="1" hangingPunct="1">
              <a:buClr>
                <a:srgbClr val="E9E9E9"/>
              </a:buClr>
              <a:buFont typeface="Wingdings" pitchFamily="2" charset="2"/>
              <a:buChar char="q"/>
            </a:pPr>
            <a:r>
              <a:rPr lang="es-MX" sz="2800" b="1" dirty="0" smtClean="0">
                <a:solidFill>
                  <a:schemeClr val="tx1"/>
                </a:solidFill>
              </a:rPr>
              <a:t>En el fondo de cada contrato existe un pacto; es decir 2 o mas personas se ponen de acuerdo con respecto a una obligación</a:t>
            </a:r>
          </a:p>
          <a:p>
            <a:pPr algn="just" eaLnBrk="1" hangingPunct="1">
              <a:buClr>
                <a:srgbClr val="E9E9E9"/>
              </a:buClr>
            </a:pPr>
            <a:endParaRPr lang="es-ES" sz="2800" b="1" dirty="0" smtClean="0">
              <a:solidFill>
                <a:schemeClr val="tx1"/>
              </a:solidFill>
            </a:endParaRPr>
          </a:p>
        </p:txBody>
      </p:sp>
      <p:pic>
        <p:nvPicPr>
          <p:cNvPr id="4" name="Picture 2" descr="http://t1.gstatic.com/images?q=tbn:nbmdwQC5JyMm4M:http://cairolasesores.com/RAIZ%2520WEB/laboral/acuerdo%2520contrato.jpg"/>
          <p:cNvPicPr>
            <a:picLocks noChangeAspect="1" noChangeArrowheads="1"/>
          </p:cNvPicPr>
          <p:nvPr/>
        </p:nvPicPr>
        <p:blipFill>
          <a:blip r:embed="rId4" cstate="print"/>
          <a:srcRect/>
          <a:stretch>
            <a:fillRect/>
          </a:stretch>
        </p:blipFill>
        <p:spPr bwMode="auto">
          <a:xfrm>
            <a:off x="3203848" y="4005064"/>
            <a:ext cx="2664296" cy="1732781"/>
          </a:xfrm>
          <a:prstGeom prst="rect">
            <a:avLst/>
          </a:prstGeom>
          <a:noFill/>
        </p:spPr>
      </p:pic>
    </p:spTree>
    <p:custDataLst>
      <p:tags r:id="rId1"/>
    </p:custDataLst>
    <p:extLst>
      <p:ext uri="{BB962C8B-B14F-4D97-AF65-F5344CB8AC3E}">
        <p14:creationId xmlns:p14="http://schemas.microsoft.com/office/powerpoint/2010/main" val="39012803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strips(downRight)">
                                      <p:cBhvr>
                                        <p:cTn id="7" dur="5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mph" presetSubtype="0" fill="hold" grpId="1" nodeType="clickEffect">
                                  <p:stCondLst>
                                    <p:cond delay="0"/>
                                  </p:stCondLst>
                                  <p:childTnLst>
                                    <p:animScale>
                                      <p:cBhvr>
                                        <p:cTn id="11" dur="2000" fill="hold"/>
                                        <p:tgtEl>
                                          <p:spTgt spid="307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07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ELEMENTOS DEL CONTRATO </a:t>
            </a:r>
            <a:endParaRPr lang="es-MX" dirty="0"/>
          </a:p>
        </p:txBody>
      </p:sp>
      <p:sp>
        <p:nvSpPr>
          <p:cNvPr id="3" name="2 Marcador de contenido"/>
          <p:cNvSpPr>
            <a:spLocks noGrp="1"/>
          </p:cNvSpPr>
          <p:nvPr>
            <p:ph idx="1"/>
          </p:nvPr>
        </p:nvSpPr>
        <p:spPr/>
        <p:txBody>
          <a:bodyPr/>
          <a:lstStyle/>
          <a:p>
            <a:r>
              <a:rPr lang="es-MX" b="1" dirty="0"/>
              <a:t>Los contratos tienen en común una serie de elementos algunas con mas importancia según la época</a:t>
            </a:r>
          </a:p>
          <a:p>
            <a:pPr marL="0" indent="0">
              <a:buNone/>
            </a:pPr>
            <a:endParaRPr lang="es-MX" dirty="0"/>
          </a:p>
        </p:txBody>
      </p:sp>
      <p:pic>
        <p:nvPicPr>
          <p:cNvPr id="4" name="Picture 2" descr="http://t0.gstatic.com/images?q=tbn:xOYgu3hGt00qVM:http://www.diariopinion.com.ar/noticias/2009/Diciembre/17/nacionales/juez180209.jpg">
            <a:hlinkClick r:id="rId2"/>
          </p:cNvPr>
          <p:cNvPicPr>
            <a:picLocks noChangeAspect="1" noChangeArrowheads="1"/>
          </p:cNvPicPr>
          <p:nvPr/>
        </p:nvPicPr>
        <p:blipFill>
          <a:blip r:embed="rId3" cstate="print"/>
          <a:srcRect/>
          <a:stretch>
            <a:fillRect/>
          </a:stretch>
        </p:blipFill>
        <p:spPr bwMode="auto">
          <a:xfrm>
            <a:off x="1259632" y="4365104"/>
            <a:ext cx="1495425" cy="1571625"/>
          </a:xfrm>
          <a:prstGeom prst="rect">
            <a:avLst/>
          </a:prstGeom>
          <a:noFill/>
        </p:spPr>
      </p:pic>
      <p:pic>
        <p:nvPicPr>
          <p:cNvPr id="5" name="Picture 2" descr="http://t1.gstatic.com/images?q=tbn:dYGJvCQdZpe_tM:http://static2.elespectador.com/files/images/mar2009/2f4edaac63753e98e1f14a8feeb3b370.jpg">
            <a:hlinkClick r:id="rId4"/>
          </p:cNvPr>
          <p:cNvPicPr>
            <a:picLocks noChangeAspect="1" noChangeArrowheads="1"/>
          </p:cNvPicPr>
          <p:nvPr/>
        </p:nvPicPr>
        <p:blipFill>
          <a:blip r:embed="rId5" cstate="print"/>
          <a:srcRect/>
          <a:stretch>
            <a:fillRect/>
          </a:stretch>
        </p:blipFill>
        <p:spPr bwMode="auto">
          <a:xfrm>
            <a:off x="4644008" y="3501007"/>
            <a:ext cx="3744416" cy="2435721"/>
          </a:xfrm>
          <a:prstGeom prst="rect">
            <a:avLst/>
          </a:prstGeom>
          <a:noFill/>
        </p:spPr>
      </p:pic>
    </p:spTree>
    <p:extLst>
      <p:ext uri="{BB962C8B-B14F-4D97-AF65-F5344CB8AC3E}">
        <p14:creationId xmlns:p14="http://schemas.microsoft.com/office/powerpoint/2010/main" val="313989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228600" y="685800"/>
            <a:ext cx="8534400" cy="5791200"/>
          </a:xfrm>
        </p:spPr>
        <p:txBody>
          <a:bodyPr>
            <a:normAutofit fontScale="92500"/>
          </a:bodyPr>
          <a:lstStyle/>
          <a:p>
            <a:pPr marL="533400" indent="-533400" algn="just" eaLnBrk="1" hangingPunct="1">
              <a:spcBef>
                <a:spcPct val="50000"/>
              </a:spcBef>
              <a:buClrTx/>
              <a:buSzTx/>
              <a:buFont typeface="Times New Roman" pitchFamily="18" charset="0"/>
              <a:buAutoNum type="arabicPeriod"/>
            </a:pPr>
            <a:r>
              <a:rPr lang="es-MX" sz="2800" b="1" dirty="0" smtClean="0">
                <a:solidFill>
                  <a:schemeClr val="tx1"/>
                </a:solidFill>
              </a:rPr>
              <a:t>ELEMENTOS ESENCIALES </a:t>
            </a:r>
          </a:p>
          <a:p>
            <a:pPr marL="533400" indent="-533400" algn="just" eaLnBrk="1" hangingPunct="1">
              <a:spcBef>
                <a:spcPct val="50000"/>
              </a:spcBef>
              <a:buClrTx/>
              <a:buSzTx/>
              <a:buFont typeface="Times New Roman" pitchFamily="18" charset="0"/>
              <a:buAutoNum type="alphaLcParenR"/>
            </a:pPr>
            <a:r>
              <a:rPr lang="es-MX" sz="2800" b="1" dirty="0" smtClean="0">
                <a:solidFill>
                  <a:schemeClr val="tx1"/>
                </a:solidFill>
              </a:rPr>
              <a:t>SUJETOS: Son las partes que intervienen en el negocio jurídico, por regla general, coinciden con los sujetos de la obligación.</a:t>
            </a:r>
          </a:p>
          <a:p>
            <a:pPr marL="533400" indent="-533400" algn="just" eaLnBrk="1" hangingPunct="1">
              <a:spcBef>
                <a:spcPct val="50000"/>
              </a:spcBef>
              <a:buClrTx/>
              <a:buSzTx/>
            </a:pPr>
            <a:r>
              <a:rPr lang="es-MX" sz="2800" b="1" dirty="0" smtClean="0">
                <a:solidFill>
                  <a:schemeClr val="tx1"/>
                </a:solidFill>
              </a:rPr>
              <a:t>       =  Puede ser sujeto del contrato toda persona que goce de capacidad jurídica y que por disposición legal no este incapacitado para realizar un acto determinado.</a:t>
            </a:r>
          </a:p>
          <a:p>
            <a:pPr marL="533400" indent="-533400" algn="just" eaLnBrk="1" hangingPunct="1">
              <a:spcBef>
                <a:spcPct val="50000"/>
              </a:spcBef>
              <a:buClrTx/>
              <a:buSzTx/>
            </a:pPr>
            <a:r>
              <a:rPr lang="es-MX" sz="2800" b="1" dirty="0" smtClean="0">
                <a:solidFill>
                  <a:schemeClr val="tx1"/>
                </a:solidFill>
              </a:rPr>
              <a:t>       = Sujeto puede estar viciado, en  relación directa con la capacidad o incapacidad de la persona para poder realizar el negocio jurídico . </a:t>
            </a:r>
            <a:r>
              <a:rPr lang="es-MX" sz="2800" b="1" dirty="0" smtClean="0">
                <a:solidFill>
                  <a:schemeClr val="tx1"/>
                </a:solidFill>
              </a:rPr>
              <a:t>EJEMPLO: Edad</a:t>
            </a:r>
            <a:r>
              <a:rPr lang="es-MX" sz="2800" b="1" dirty="0" smtClean="0">
                <a:solidFill>
                  <a:schemeClr val="tx1"/>
                </a:solidFill>
              </a:rPr>
              <a:t>, enfermedad mental </a:t>
            </a:r>
          </a:p>
          <a:p>
            <a:pPr marL="533400" indent="-533400" algn="just" eaLnBrk="1" hangingPunct="1">
              <a:spcBef>
                <a:spcPct val="50000"/>
              </a:spcBef>
              <a:buClrTx/>
              <a:buSzTx/>
            </a:pPr>
            <a:r>
              <a:rPr lang="es-MX" sz="2800" b="1" dirty="0" smtClean="0">
                <a:solidFill>
                  <a:schemeClr val="tx1"/>
                </a:solidFill>
              </a:rPr>
              <a:t>     </a:t>
            </a:r>
          </a:p>
          <a:p>
            <a:pPr marL="533400" indent="-533400" algn="just" eaLnBrk="1" hangingPunct="1">
              <a:buFont typeface="Times New Roman" pitchFamily="18" charset="0"/>
              <a:buAutoNum type="arabicPeriod"/>
            </a:pPr>
            <a:endParaRPr lang="es-ES" sz="2800" b="1" dirty="0" smtClean="0">
              <a:solidFill>
                <a:schemeClr val="tx1"/>
              </a:solidFill>
            </a:endParaRPr>
          </a:p>
        </p:txBody>
      </p:sp>
      <p:pic>
        <p:nvPicPr>
          <p:cNvPr id="5" name="Picture 4" descr="http://t0.gstatic.com/images?q=tbn:71k0ts9ruiSvoM:http://www.tadega.net/Fotos/d/87-2/dar.jpg"/>
          <p:cNvPicPr>
            <a:picLocks noChangeAspect="1" noChangeArrowheads="1"/>
          </p:cNvPicPr>
          <p:nvPr/>
        </p:nvPicPr>
        <p:blipFill>
          <a:blip r:embed="rId4" cstate="print"/>
          <a:srcRect/>
          <a:stretch>
            <a:fillRect/>
          </a:stretch>
        </p:blipFill>
        <p:spPr bwMode="auto">
          <a:xfrm>
            <a:off x="6084168" y="5300748"/>
            <a:ext cx="2286000" cy="1524000"/>
          </a:xfrm>
          <a:prstGeom prst="rect">
            <a:avLst/>
          </a:prstGeom>
          <a:noFill/>
        </p:spPr>
      </p:pic>
    </p:spTree>
    <p:custDataLst>
      <p:tags r:id="rId1"/>
    </p:custDataLst>
    <p:extLst>
      <p:ext uri="{BB962C8B-B14F-4D97-AF65-F5344CB8AC3E}">
        <p14:creationId xmlns:p14="http://schemas.microsoft.com/office/powerpoint/2010/main" val="3644299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Effect transition="in" filter="dissolve">
                                      <p:cBhvr>
                                        <p:cTn id="7" dur="500"/>
                                        <p:tgtEl>
                                          <p:spTgt spid="4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0.2|0.1"/>
</p:tagLst>
</file>

<file path=ppt/tags/tag2.xml><?xml version="1.0" encoding="utf-8"?>
<p:tagLst xmlns:a="http://schemas.openxmlformats.org/drawingml/2006/main" xmlns:r="http://schemas.openxmlformats.org/officeDocument/2006/relationships" xmlns:p="http://schemas.openxmlformats.org/presentationml/2006/main">
  <p:tag name="TIMING" val="|0|0|0"/>
</p:tagLst>
</file>

<file path=ppt/tags/tag3.xml><?xml version="1.0" encoding="utf-8"?>
<p:tagLst xmlns:a="http://schemas.openxmlformats.org/drawingml/2006/main" xmlns:r="http://schemas.openxmlformats.org/officeDocument/2006/relationships" xmlns:p="http://schemas.openxmlformats.org/presentationml/2006/main">
  <p:tag name="TIMING" val="|0.1|0.1"/>
</p:tagLst>
</file>

<file path=ppt/tags/tag4.xml><?xml version="1.0" encoding="utf-8"?>
<p:tagLst xmlns:a="http://schemas.openxmlformats.org/drawingml/2006/main" xmlns:r="http://schemas.openxmlformats.org/officeDocument/2006/relationships" xmlns:p="http://schemas.openxmlformats.org/presentationml/2006/main">
  <p:tag name="TIMING" val="|0|0.1"/>
</p:tagLst>
</file>

<file path=ppt/tags/tag5.xml><?xml version="1.0" encoding="utf-8"?>
<p:tagLst xmlns:a="http://schemas.openxmlformats.org/drawingml/2006/main" xmlns:r="http://schemas.openxmlformats.org/officeDocument/2006/relationships" xmlns:p="http://schemas.openxmlformats.org/presentationml/2006/main">
  <p:tag name="TIMING" val="|0.2"/>
</p:tagLst>
</file>

<file path=ppt/tags/tag6.xml><?xml version="1.0" encoding="utf-8"?>
<p:tagLst xmlns:a="http://schemas.openxmlformats.org/drawingml/2006/main" xmlns:r="http://schemas.openxmlformats.org/officeDocument/2006/relationships" xmlns:p="http://schemas.openxmlformats.org/presentationml/2006/main">
  <p:tag name="TIMING" val="|1.6"/>
</p:tagLst>
</file>

<file path=ppt/tags/tag7.xml><?xml version="1.0" encoding="utf-8"?>
<p:tagLst xmlns:a="http://schemas.openxmlformats.org/drawingml/2006/main" xmlns:r="http://schemas.openxmlformats.org/officeDocument/2006/relationships" xmlns:p="http://schemas.openxmlformats.org/presentationml/2006/main">
  <p:tag name="TIMING" val="|0"/>
</p:tagLst>
</file>

<file path=ppt/tags/tag8.xml><?xml version="1.0" encoding="utf-8"?>
<p:tagLst xmlns:a="http://schemas.openxmlformats.org/drawingml/2006/main" xmlns:r="http://schemas.openxmlformats.org/officeDocument/2006/relationships" xmlns:p="http://schemas.openxmlformats.org/presentationml/2006/main">
  <p:tag name="TIMING" val="|0"/>
</p:tagLst>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902</Words>
  <Application>Microsoft Office PowerPoint</Application>
  <PresentationFormat>Presentación en pantalla (4:3)</PresentationFormat>
  <Paragraphs>117</Paragraphs>
  <Slides>17</Slides>
  <Notes>8</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CONTRATO</vt:lpstr>
      <vt:lpstr>ELEMENTOS DEL CONTRATO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Compaq</dc:creator>
  <cp:lastModifiedBy>Compaq</cp:lastModifiedBy>
  <cp:revision>7</cp:revision>
  <dcterms:created xsi:type="dcterms:W3CDTF">2014-03-25T00:55:38Z</dcterms:created>
  <dcterms:modified xsi:type="dcterms:W3CDTF">2014-03-25T02:03:08Z</dcterms:modified>
</cp:coreProperties>
</file>